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56" r:id="rId3"/>
    <p:sldId id="257" r:id="rId4"/>
    <p:sldId id="259" r:id="rId5"/>
    <p:sldId id="260" r:id="rId6"/>
    <p:sldId id="261" r:id="rId7"/>
    <p:sldId id="262" r:id="rId8"/>
    <p:sldId id="264" r:id="rId9"/>
    <p:sldId id="265" r:id="rId10"/>
    <p:sldId id="266" r:id="rId11"/>
    <p:sldId id="267" r:id="rId12"/>
    <p:sldId id="268" r:id="rId13"/>
    <p:sldId id="269" r:id="rId14"/>
    <p:sldId id="274" r:id="rId15"/>
    <p:sldId id="275" r:id="rId16"/>
    <p:sldId id="276" r:id="rId17"/>
    <p:sldId id="277" r:id="rId18"/>
    <p:sldId id="278" r:id="rId19"/>
    <p:sldId id="279" r:id="rId20"/>
    <p:sldId id="271" r:id="rId21"/>
    <p:sldId id="272" r:id="rId22"/>
    <p:sldId id="27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95FE4-5F0F-21F5-D8DB-1C587BCAED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CE945EA-BE34-7B27-02AE-1E521F2AD3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722D7E3-8021-5FF2-1B03-2A6788E3785C}"/>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D504DF24-B2A4-740F-2642-B7EF2AA610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678044-FFE1-5C66-65F4-A5AE8FC841AA}"/>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36448806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1316E-7F94-8E7E-DC01-06EEE28F509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62DF20-2270-0420-593B-30180A01B4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6A8133-DCBF-C32E-A965-7C604CA615B0}"/>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BAB5999A-C40F-11F6-C78F-6FB7915A5B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F9C4F9-2199-EE57-2B01-EFE6D55E75B5}"/>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927215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44113C-A61E-019B-EC93-D19AA4DAA4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3702A4C-511E-2567-8DC4-9375CAD9DC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045701-D0FD-6A0B-9DC4-441524863FE7}"/>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8B9CF7AA-B95E-C61E-A3FE-AEDA88DE5C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4D6E9C-9F62-D2F2-E3D0-887F48CA39DD}"/>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394335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2118A-4995-0DFF-7168-43E7877832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21540C-F3B8-E0A4-B32F-6FEAD152B4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255964-2ABD-3A2C-9A79-75312FF74899}"/>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C913617D-B031-5848-6DCE-9F34821466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62682A-6B2E-B9E2-1CFB-797B34E17402}"/>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2731769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87CE3-4FAA-5CA8-3697-9F89839994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642B9D5-0759-60CD-4F7B-8438921975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6BC4C6-50CC-D533-A8BF-C374A2DE8900}"/>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22C540F9-F11F-8FF6-1D63-5CF6036964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F1C660-DDD8-E3E3-F5DC-EB6BA974CEFF}"/>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2171738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94AB2-FD8B-B445-BF74-B6475D44A6B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92DD767-6808-A901-3347-144AEEA752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C84B398-3F2F-F8AB-3B32-57C15D720D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F0B9B20-61C2-4201-23C5-A875870421B4}"/>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6" name="Footer Placeholder 5">
            <a:extLst>
              <a:ext uri="{FF2B5EF4-FFF2-40B4-BE49-F238E27FC236}">
                <a16:creationId xmlns:a16="http://schemas.microsoft.com/office/drawing/2014/main" id="{1B457BDA-0A91-3634-A729-D426B3C8F1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2F509DF-BB3E-B6F6-A747-16622224D7BE}"/>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2076219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78811-6D93-8109-C239-10F53342C43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88A9789-F9E8-06B2-2FD1-E6F05922D6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01728B-C1C6-408D-C743-516BC7503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C213171-5FA0-5626-614F-4D367C5D7E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47290F-AC76-835D-C10C-8FBB859FCC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2A662A-3051-E60A-D4F8-EF58F842FF27}"/>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8" name="Footer Placeholder 7">
            <a:extLst>
              <a:ext uri="{FF2B5EF4-FFF2-40B4-BE49-F238E27FC236}">
                <a16:creationId xmlns:a16="http://schemas.microsoft.com/office/drawing/2014/main" id="{8A87A2E7-7126-345E-547C-9538AC3BE16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D0C58B-ED6F-17F9-D687-DC2690CC5354}"/>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2593243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AF3AD-BF85-E56C-B470-6C7FA9FCA46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D92BE9F-B897-EB92-FA18-F95DEE67A897}"/>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4" name="Footer Placeholder 3">
            <a:extLst>
              <a:ext uri="{FF2B5EF4-FFF2-40B4-BE49-F238E27FC236}">
                <a16:creationId xmlns:a16="http://schemas.microsoft.com/office/drawing/2014/main" id="{AE29DD8A-7E39-BF58-F2CE-38CCCBBFA2F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A6AC7D6-B207-8D11-E810-AFB124A5F6AC}"/>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4041811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870D1B-866B-5D99-23B4-1224000CF6E5}"/>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3" name="Footer Placeholder 2">
            <a:extLst>
              <a:ext uri="{FF2B5EF4-FFF2-40B4-BE49-F238E27FC236}">
                <a16:creationId xmlns:a16="http://schemas.microsoft.com/office/drawing/2014/main" id="{D430F732-90BC-5F29-7C31-C31822A69B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A0FF193-CB52-6A90-A812-28E417F618A9}"/>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260516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D8D5-81AC-8831-D1E2-C899327DAB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CBF840E-85A4-3CFD-34B6-897951F3F9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5E51792-602C-C875-6A83-6674523B74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0E9C3D-94A3-BF84-1833-73E238E0F997}"/>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6" name="Footer Placeholder 5">
            <a:extLst>
              <a:ext uri="{FF2B5EF4-FFF2-40B4-BE49-F238E27FC236}">
                <a16:creationId xmlns:a16="http://schemas.microsoft.com/office/drawing/2014/main" id="{76F63282-B9B3-444B-D7DE-04A04BC327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7F2BCD-E6C4-7A9A-011A-67CF70BDAAAB}"/>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4279758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E3CC-CD34-CF44-60F7-FDFBF1C430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4E4DC04-8C90-13FE-9A6C-FB04208712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9985FF7-C7A6-5905-9D5D-6B2BB10A19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B6F94C-96CF-BFEF-1528-332168571448}"/>
              </a:ext>
            </a:extLst>
          </p:cNvPr>
          <p:cNvSpPr>
            <a:spLocks noGrp="1"/>
          </p:cNvSpPr>
          <p:nvPr>
            <p:ph type="dt" sz="half" idx="10"/>
          </p:nvPr>
        </p:nvSpPr>
        <p:spPr/>
        <p:txBody>
          <a:bodyPr/>
          <a:lstStyle/>
          <a:p>
            <a:fld id="{6EB00051-6EF6-4DF6-88BB-E36F2A115B10}" type="datetimeFigureOut">
              <a:rPr lang="en-IN" smtClean="0"/>
              <a:t>02-03-2025</a:t>
            </a:fld>
            <a:endParaRPr lang="en-IN"/>
          </a:p>
        </p:txBody>
      </p:sp>
      <p:sp>
        <p:nvSpPr>
          <p:cNvPr id="6" name="Footer Placeholder 5">
            <a:extLst>
              <a:ext uri="{FF2B5EF4-FFF2-40B4-BE49-F238E27FC236}">
                <a16:creationId xmlns:a16="http://schemas.microsoft.com/office/drawing/2014/main" id="{2C5679E7-BB0E-34FD-9887-E190420C23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1D8EA5-B066-80AF-2A90-7DC8789509EC}"/>
              </a:ext>
            </a:extLst>
          </p:cNvPr>
          <p:cNvSpPr>
            <a:spLocks noGrp="1"/>
          </p:cNvSpPr>
          <p:nvPr>
            <p:ph type="sldNum" sz="quarter" idx="12"/>
          </p:nvPr>
        </p:nvSpPr>
        <p:spPr/>
        <p:txBody>
          <a:bodyPr/>
          <a:lstStyle/>
          <a:p>
            <a:fld id="{134A98BA-ED08-4DA6-8990-1528B4CD770A}" type="slidenum">
              <a:rPr lang="en-IN" smtClean="0"/>
              <a:t>‹#›</a:t>
            </a:fld>
            <a:endParaRPr lang="en-IN"/>
          </a:p>
        </p:txBody>
      </p:sp>
    </p:spTree>
    <p:extLst>
      <p:ext uri="{BB962C8B-B14F-4D97-AF65-F5344CB8AC3E}">
        <p14:creationId xmlns:p14="http://schemas.microsoft.com/office/powerpoint/2010/main" val="344234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BC4E0E-50E6-2C87-F1E2-662E203E83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E987D9-A2F0-6F88-481B-3AA0A080C7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33D623D-AC18-E6E4-B874-0E1DDF19FD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00051-6EF6-4DF6-88BB-E36F2A115B10}" type="datetimeFigureOut">
              <a:rPr lang="en-IN" smtClean="0"/>
              <a:t>02-03-2025</a:t>
            </a:fld>
            <a:endParaRPr lang="en-IN"/>
          </a:p>
        </p:txBody>
      </p:sp>
      <p:sp>
        <p:nvSpPr>
          <p:cNvPr id="5" name="Footer Placeholder 4">
            <a:extLst>
              <a:ext uri="{FF2B5EF4-FFF2-40B4-BE49-F238E27FC236}">
                <a16:creationId xmlns:a16="http://schemas.microsoft.com/office/drawing/2014/main" id="{3D0B0E0C-BAED-A89E-65A4-0BA96C78BB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846DAE1-ECCF-8834-374D-C4D33F2E97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A98BA-ED08-4DA6-8990-1528B4CD770A}" type="slidenum">
              <a:rPr lang="en-IN" smtClean="0"/>
              <a:t>‹#›</a:t>
            </a:fld>
            <a:endParaRPr lang="en-IN"/>
          </a:p>
        </p:txBody>
      </p:sp>
    </p:spTree>
    <p:extLst>
      <p:ext uri="{BB962C8B-B14F-4D97-AF65-F5344CB8AC3E}">
        <p14:creationId xmlns:p14="http://schemas.microsoft.com/office/powerpoint/2010/main" val="2830759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hyperlink" Target="https://blog.empuls.io/fr/thank-you-message-for-recognitio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E718A2-DE48-BC8E-0A14-ED0AACFFDD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06"/>
            <a:ext cx="12192000" cy="6840187"/>
          </a:xfrm>
          <a:prstGeom prst="rect">
            <a:avLst/>
          </a:prstGeom>
        </p:spPr>
      </p:pic>
    </p:spTree>
    <p:extLst>
      <p:ext uri="{BB962C8B-B14F-4D97-AF65-F5344CB8AC3E}">
        <p14:creationId xmlns:p14="http://schemas.microsoft.com/office/powerpoint/2010/main" val="2275893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BF2FB-6E2E-1538-CC14-D9B95C5DF685}"/>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B1256EE9-197E-6AAD-8DAC-F59D2781AEC2}"/>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AF2E71AA-40CD-F545-3B69-E82F14EC6B7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9788" y="934719"/>
            <a:ext cx="4037325" cy="4934269"/>
          </a:xfrm>
        </p:spPr>
      </p:pic>
      <p:sp>
        <p:nvSpPr>
          <p:cNvPr id="5" name="Rectangle 2">
            <a:extLst>
              <a:ext uri="{FF2B5EF4-FFF2-40B4-BE49-F238E27FC236}">
                <a16:creationId xmlns:a16="http://schemas.microsoft.com/office/drawing/2014/main" id="{50B68887-2D4F-190B-DE03-B5CCDB98118A}"/>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B93EC18-D311-1F51-5CC4-CFA61DB968B2}"/>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10242" y="0"/>
            <a:ext cx="6881758" cy="6858000"/>
          </a:xfrm>
          <a:prstGeom prst="rect">
            <a:avLst/>
          </a:prstGeom>
        </p:spPr>
      </p:pic>
      <p:sp>
        <p:nvSpPr>
          <p:cNvPr id="2" name="Rectangle 1">
            <a:extLst>
              <a:ext uri="{FF2B5EF4-FFF2-40B4-BE49-F238E27FC236}">
                <a16:creationId xmlns:a16="http://schemas.microsoft.com/office/drawing/2014/main" id="{B31EF1D9-1B66-1489-D7C1-BCDEF0D8B7FF}"/>
              </a:ext>
            </a:extLst>
          </p:cNvPr>
          <p:cNvSpPr>
            <a:spLocks noChangeArrowheads="1"/>
          </p:cNvSpPr>
          <p:nvPr/>
        </p:nvSpPr>
        <p:spPr bwMode="auto">
          <a:xfrm>
            <a:off x="5750896" y="1309667"/>
            <a:ext cx="515976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Decision Tree Regressor</a:t>
            </a:r>
            <a:r>
              <a:rPr kumimoji="0" lang="en-US" altLang="en-US" sz="1800" b="0" i="0" u="none" strike="noStrike" cap="none" normalizeH="0" baseline="0" dirty="0">
                <a:ln>
                  <a:noFill/>
                </a:ln>
                <a:solidFill>
                  <a:schemeClr val="tx1"/>
                </a:solidFill>
                <a:effectLst/>
                <a:latin typeface="Arial" panose="020B0604020202020204" pitchFamily="34" charset="0"/>
              </a:rPr>
              <a:t>: Overfits (R² ≈ 0.9999), high errors (MAE = 136, MSE = 30,736).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Random Forest Regressor</a:t>
            </a:r>
            <a:r>
              <a:rPr kumimoji="0" lang="en-US" altLang="en-US" sz="1800" b="0" i="0" u="none" strike="noStrike" cap="none" normalizeH="0" baseline="0" dirty="0">
                <a:ln>
                  <a:noFill/>
                </a:ln>
                <a:solidFill>
                  <a:schemeClr val="tx1"/>
                </a:solidFill>
                <a:effectLst/>
                <a:latin typeface="Arial" panose="020B0604020202020204" pitchFamily="34" charset="0"/>
              </a:rPr>
              <a:t>: Still overfits (R² ≈ 0.9999), but lower errors (MAE = 66, MSE = 7,247).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Gradient Boosting Regressor</a:t>
            </a:r>
            <a:r>
              <a:rPr kumimoji="0" lang="en-US" altLang="en-US" sz="1800" b="0" i="0" u="none" strike="noStrike" cap="none" normalizeH="0" baseline="0" dirty="0">
                <a:ln>
                  <a:noFill/>
                </a:ln>
                <a:solidFill>
                  <a:schemeClr val="tx1"/>
                </a:solidFill>
                <a:effectLst/>
                <a:latin typeface="Arial" panose="020B0604020202020204" pitchFamily="34" charset="0"/>
              </a:rPr>
              <a:t>: Better generalization (R² ≈ 0.815), but higher errors (MAE = 6,195, MSE = 6,201,283).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Overall</a:t>
            </a:r>
            <a:r>
              <a:rPr kumimoji="0" lang="en-US" altLang="en-US" sz="1800" b="0" i="0" u="none" strike="noStrike" cap="none" normalizeH="0" baseline="0" dirty="0">
                <a:ln>
                  <a:noFill/>
                </a:ln>
                <a:solidFill>
                  <a:schemeClr val="tx1"/>
                </a:solidFill>
                <a:effectLst/>
                <a:latin typeface="Arial" panose="020B0604020202020204" pitchFamily="34" charset="0"/>
              </a:rPr>
              <a:t>: Decision Tree &amp; Random Forest overfit, Gradient Boosting improves generalization but needs tuning.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4979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024D3-5EBE-F247-D9A6-68DE5A88B504}"/>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63F35985-0C10-8C82-48CF-2FE7DC63AB4B}"/>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AEFAC70A-2F09-835A-DC95-B4B15A605D5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87243" y="934719"/>
            <a:ext cx="4037325" cy="4934269"/>
          </a:xfrm>
        </p:spPr>
      </p:pic>
      <p:sp>
        <p:nvSpPr>
          <p:cNvPr id="5" name="Rectangle 2">
            <a:extLst>
              <a:ext uri="{FF2B5EF4-FFF2-40B4-BE49-F238E27FC236}">
                <a16:creationId xmlns:a16="http://schemas.microsoft.com/office/drawing/2014/main" id="{A2B8E039-FD5A-55F9-A63A-4CDB1C53448E}"/>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0D58A474-E34F-B109-481C-B56BCB90E766}"/>
              </a:ext>
            </a:extLst>
          </p:cNvPr>
          <p:cNvSpPr>
            <a:spLocks noChangeArrowheads="1"/>
          </p:cNvSpPr>
          <p:nvPr/>
        </p:nvSpPr>
        <p:spPr bwMode="auto">
          <a:xfrm>
            <a:off x="5637320" y="2649598"/>
            <a:ext cx="52733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D2DB5F04-2F79-E4BF-ED08-FE3B8218DBA8}"/>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237824" y="0"/>
            <a:ext cx="6954175" cy="6858000"/>
          </a:xfrm>
          <a:prstGeom prst="rect">
            <a:avLst/>
          </a:prstGeom>
        </p:spPr>
      </p:pic>
      <p:sp>
        <p:nvSpPr>
          <p:cNvPr id="3" name="Rectangle 1">
            <a:extLst>
              <a:ext uri="{FF2B5EF4-FFF2-40B4-BE49-F238E27FC236}">
                <a16:creationId xmlns:a16="http://schemas.microsoft.com/office/drawing/2014/main" id="{1366D607-03D7-186D-0D32-A13C171D8904}"/>
              </a:ext>
            </a:extLst>
          </p:cNvPr>
          <p:cNvSpPr>
            <a:spLocks noChangeArrowheads="1"/>
          </p:cNvSpPr>
          <p:nvPr/>
        </p:nvSpPr>
        <p:spPr bwMode="auto">
          <a:xfrm>
            <a:off x="5237825" y="1302257"/>
            <a:ext cx="6711519"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Arial" panose="020B0604020202020204" pitchFamily="34" charset="0"/>
              </a:rPr>
              <a:t>XGBoost</a:t>
            </a:r>
            <a:r>
              <a:rPr kumimoji="0" lang="en-US" altLang="en-US" sz="1800" b="1" i="0" u="none" strike="noStrike" cap="none" normalizeH="0" baseline="0" dirty="0">
                <a:ln>
                  <a:noFill/>
                </a:ln>
                <a:solidFill>
                  <a:schemeClr val="tx1"/>
                </a:solidFill>
                <a:effectLst/>
                <a:latin typeface="Arial" panose="020B0604020202020204" pitchFamily="34" charset="0"/>
              </a:rPr>
              <a:t> Regressor</a:t>
            </a:r>
            <a:r>
              <a:rPr kumimoji="0" lang="en-US" altLang="en-US" sz="1800" b="0" i="0" u="none" strike="noStrike" cap="none" normalizeH="0" baseline="0" dirty="0">
                <a:ln>
                  <a:noFill/>
                </a:ln>
                <a:solidFill>
                  <a:schemeClr val="tx1"/>
                </a:solidFill>
                <a:effectLst/>
                <a:latin typeface="Arial" panose="020B0604020202020204" pitchFamily="34" charset="0"/>
              </a:rPr>
              <a:t>: Overfits (R² ≈ 0.9999), high errors (MAE = 133, MSE = 28,641).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 Comparison</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Linear Regression, Ridge, Lasso</a:t>
            </a:r>
            <a:r>
              <a:rPr kumimoji="0" lang="en-US" altLang="en-US" sz="1800" b="0" i="0" u="none" strike="noStrike" cap="none" normalizeH="0" baseline="0" dirty="0">
                <a:ln>
                  <a:noFill/>
                </a:ln>
                <a:solidFill>
                  <a:schemeClr val="tx1"/>
                </a:solidFill>
                <a:effectLst/>
                <a:latin typeface="Arial" panose="020B0604020202020204" pitchFamily="34" charset="0"/>
              </a:rPr>
              <a:t>: Perfect fit (R² = 1.0), likely overfitting.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Random Forest &amp; Decision Tree</a:t>
            </a:r>
            <a:r>
              <a:rPr kumimoji="0" lang="en-US" altLang="en-US" sz="1800" b="0" i="0" u="none" strike="noStrike" cap="none" normalizeH="0" baseline="0" dirty="0">
                <a:ln>
                  <a:noFill/>
                </a:ln>
                <a:solidFill>
                  <a:schemeClr val="tx1"/>
                </a:solidFill>
                <a:effectLst/>
                <a:latin typeface="Arial" panose="020B0604020202020204" pitchFamily="34" charset="0"/>
              </a:rPr>
              <a:t>: Still overfitting but lower errors than linear models.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Gradient Boosting</a:t>
            </a:r>
            <a:r>
              <a:rPr kumimoji="0" lang="en-US" altLang="en-US" sz="1800" b="0" i="0" u="none" strike="noStrike" cap="none" normalizeH="0" baseline="0" dirty="0">
                <a:ln>
                  <a:noFill/>
                </a:ln>
                <a:solidFill>
                  <a:schemeClr val="tx1"/>
                </a:solidFill>
                <a:effectLst/>
                <a:latin typeface="Arial" panose="020B0604020202020204" pitchFamily="34" charset="0"/>
              </a:rPr>
              <a:t>: Best generalization (R² ≈ 0.815), but highest MAE &amp; MSE.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Takeaway</a:t>
            </a:r>
            <a:r>
              <a:rPr kumimoji="0" lang="en-US" altLang="en-US" sz="1800" b="0" i="0" u="none" strike="noStrike" cap="none" normalizeH="0" baseline="0" dirty="0">
                <a:ln>
                  <a:noFill/>
                </a:ln>
                <a:solidFill>
                  <a:schemeClr val="tx1"/>
                </a:solidFill>
                <a:effectLst/>
                <a:latin typeface="Arial" panose="020B0604020202020204" pitchFamily="34" charset="0"/>
              </a:rPr>
              <a:t>: All models except Gradient Boosting exhibit extreme overfitting.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36717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1CE7F-4CC6-1E3E-ECAF-5E0DB22A3663}"/>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E4E54558-BDF4-9811-1EFE-F984535B832A}"/>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151AE8BA-AFD3-8D3C-8427-1C7662BB0C0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87243" y="934719"/>
            <a:ext cx="4037325" cy="4934269"/>
          </a:xfrm>
        </p:spPr>
      </p:pic>
      <p:sp>
        <p:nvSpPr>
          <p:cNvPr id="5" name="Rectangle 2">
            <a:extLst>
              <a:ext uri="{FF2B5EF4-FFF2-40B4-BE49-F238E27FC236}">
                <a16:creationId xmlns:a16="http://schemas.microsoft.com/office/drawing/2014/main" id="{5DED2367-C3CE-0797-593F-5F6A97C317EE}"/>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ABDD6713-EF64-EDE6-29EE-A0B71ED40669}"/>
              </a:ext>
            </a:extLst>
          </p:cNvPr>
          <p:cNvSpPr>
            <a:spLocks noChangeArrowheads="1"/>
          </p:cNvSpPr>
          <p:nvPr/>
        </p:nvSpPr>
        <p:spPr bwMode="auto">
          <a:xfrm>
            <a:off x="5637320" y="2649598"/>
            <a:ext cx="52733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700554D4-8BF6-39A6-02BD-0D2299DE9123}"/>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024761" y="-27147"/>
            <a:ext cx="7167239" cy="6858000"/>
          </a:xfrm>
          <a:prstGeom prst="rect">
            <a:avLst/>
          </a:prstGeom>
        </p:spPr>
      </p:pic>
      <p:sp>
        <p:nvSpPr>
          <p:cNvPr id="3" name="Rectangle 1">
            <a:extLst>
              <a:ext uri="{FF2B5EF4-FFF2-40B4-BE49-F238E27FC236}">
                <a16:creationId xmlns:a16="http://schemas.microsoft.com/office/drawing/2014/main" id="{8C9F506F-64FC-F748-2403-42444BD1CAF7}"/>
              </a:ext>
            </a:extLst>
          </p:cNvPr>
          <p:cNvSpPr>
            <a:spLocks noChangeArrowheads="1"/>
          </p:cNvSpPr>
          <p:nvPr/>
        </p:nvSpPr>
        <p:spPr bwMode="auto">
          <a:xfrm>
            <a:off x="5024761" y="886921"/>
            <a:ext cx="7004482"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0" eaLnBrk="0" fontAlgn="base" hangingPunct="0">
              <a:spcBef>
                <a:spcPct val="0"/>
              </a:spcBef>
              <a:spcAft>
                <a:spcPct val="0"/>
              </a:spcAft>
              <a:buFontTx/>
              <a:buChar char="•"/>
            </a:pPr>
            <a:r>
              <a:rPr lang="en-US" altLang="en-US" b="1" dirty="0"/>
              <a:t>Model R² Comparison</a:t>
            </a:r>
            <a:r>
              <a:rPr lang="en-US" altLang="en-US" dirty="0"/>
              <a:t>:</a:t>
            </a:r>
          </a:p>
          <a:p>
            <a:pPr lvl="1" eaLnBrk="0" fontAlgn="base" hangingPunct="0">
              <a:spcBef>
                <a:spcPct val="0"/>
              </a:spcBef>
              <a:spcAft>
                <a:spcPct val="0"/>
              </a:spcAft>
              <a:buFontTx/>
              <a:buChar char="•"/>
            </a:pPr>
            <a:r>
              <a:rPr lang="en-US" altLang="en-US" dirty="0"/>
              <a:t>Linear Regression, Ridge, Lasso, Random Forest, </a:t>
            </a:r>
            <a:r>
              <a:rPr lang="en-US" altLang="en-US" dirty="0" err="1"/>
              <a:t>XGBoost</a:t>
            </a:r>
            <a:r>
              <a:rPr lang="en-US" altLang="en-US" dirty="0"/>
              <a:t>, and Decision Tree show near-perfect R² (likely overfitting). </a:t>
            </a:r>
          </a:p>
          <a:p>
            <a:pPr lvl="1" eaLnBrk="0" fontAlgn="base" hangingPunct="0">
              <a:spcBef>
                <a:spcPct val="0"/>
              </a:spcBef>
              <a:spcAft>
                <a:spcPct val="0"/>
              </a:spcAft>
              <a:buFontTx/>
              <a:buChar char="•"/>
            </a:pPr>
            <a:r>
              <a:rPr lang="en-US" altLang="en-US" dirty="0"/>
              <a:t>Gradient Boosting has the lowest R², indicating better generalization.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Visualization Insights</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Bar chart compares R² scores of different models.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Scatter plot shows </a:t>
            </a:r>
            <a:r>
              <a:rPr kumimoji="0" lang="en-US" altLang="en-US" b="0" i="0" u="none" strike="noStrike" cap="none" normalizeH="0" baseline="0" dirty="0" err="1">
                <a:ln>
                  <a:noFill/>
                </a:ln>
                <a:solidFill>
                  <a:schemeClr val="tx1"/>
                </a:solidFill>
                <a:effectLst/>
              </a:rPr>
              <a:t>XGBoost</a:t>
            </a:r>
            <a:r>
              <a:rPr kumimoji="0" lang="en-US" altLang="en-US" b="0" i="0" u="none" strike="noStrike" cap="none" normalizeH="0" baseline="0" dirty="0">
                <a:ln>
                  <a:noFill/>
                </a:ln>
                <a:solidFill>
                  <a:schemeClr val="tx1"/>
                </a:solidFill>
                <a:effectLst/>
              </a:rPr>
              <a:t> predictions almost perfectly aligned with actual profit (indicating overfitting).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Warning in Code</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Deprecation warning for palette= argument in Seaborn (needs hue= and legend=bool).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Conclusion</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Most models are overfitting; Gradient Boosting may be the best for real-world generalization.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58583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9363C-13AF-CE73-D9E0-65E445D43AFA}"/>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97CC43D9-3319-91D1-18D7-09E1857B7DE2}"/>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61A6EC9D-60F9-1653-C876-98234007F71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87243" y="934719"/>
            <a:ext cx="4037325" cy="4934269"/>
          </a:xfrm>
        </p:spPr>
      </p:pic>
      <p:sp>
        <p:nvSpPr>
          <p:cNvPr id="5" name="Rectangle 2">
            <a:extLst>
              <a:ext uri="{FF2B5EF4-FFF2-40B4-BE49-F238E27FC236}">
                <a16:creationId xmlns:a16="http://schemas.microsoft.com/office/drawing/2014/main" id="{EBC086E9-9B1E-C519-4251-3611DB1C68BE}"/>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17D7D48E-6833-43C7-2DC3-8E5983FD90C6}"/>
              </a:ext>
            </a:extLst>
          </p:cNvPr>
          <p:cNvSpPr>
            <a:spLocks noChangeArrowheads="1"/>
          </p:cNvSpPr>
          <p:nvPr/>
        </p:nvSpPr>
        <p:spPr bwMode="auto">
          <a:xfrm>
            <a:off x="5637320" y="2649598"/>
            <a:ext cx="52733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0EF91FAE-533A-B307-93EA-015A5E442BCD}"/>
              </a:ext>
            </a:extLst>
          </p:cNvPr>
          <p:cNvSpPr>
            <a:spLocks noChangeArrowheads="1"/>
          </p:cNvSpPr>
          <p:nvPr/>
        </p:nvSpPr>
        <p:spPr bwMode="auto">
          <a:xfrm>
            <a:off x="5024761" y="2964412"/>
            <a:ext cx="700448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494D772C-FDB4-F280-183E-B502EA9C7A3D}"/>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024761" y="0"/>
            <a:ext cx="7219782" cy="6858000"/>
          </a:xfrm>
          <a:prstGeom prst="rect">
            <a:avLst/>
          </a:prstGeom>
        </p:spPr>
      </p:pic>
      <p:sp>
        <p:nvSpPr>
          <p:cNvPr id="6" name="Rectangle 1">
            <a:extLst>
              <a:ext uri="{FF2B5EF4-FFF2-40B4-BE49-F238E27FC236}">
                <a16:creationId xmlns:a16="http://schemas.microsoft.com/office/drawing/2014/main" id="{4E5861DF-D0AD-F11A-F2DD-9FE568230F2A}"/>
              </a:ext>
            </a:extLst>
          </p:cNvPr>
          <p:cNvSpPr>
            <a:spLocks noChangeArrowheads="1"/>
          </p:cNvSpPr>
          <p:nvPr/>
        </p:nvSpPr>
        <p:spPr bwMode="auto">
          <a:xfrm>
            <a:off x="5415380" y="1046416"/>
            <a:ext cx="6613864"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Hyperparameter Tuning</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Used </a:t>
            </a:r>
            <a:r>
              <a:rPr kumimoji="0" lang="en-US" altLang="en-US" b="0" i="0" u="none" strike="noStrike" cap="none" normalizeH="0" baseline="0" dirty="0" err="1">
                <a:ln>
                  <a:noFill/>
                </a:ln>
                <a:solidFill>
                  <a:schemeClr val="tx1"/>
                </a:solidFill>
                <a:effectLst/>
              </a:rPr>
              <a:t>GridSearchCV</a:t>
            </a:r>
            <a:r>
              <a:rPr kumimoji="0" lang="en-US" altLang="en-US" b="0" i="0" u="none" strike="noStrike" cap="none" normalizeH="0" baseline="0" dirty="0">
                <a:ln>
                  <a:noFill/>
                </a:ln>
                <a:solidFill>
                  <a:schemeClr val="tx1"/>
                </a:solidFill>
                <a:effectLst/>
              </a:rPr>
              <a:t> on Gradient Boosting Regressor with parameters: </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chemeClr val="tx1"/>
                </a:solidFill>
                <a:effectLst/>
              </a:rPr>
              <a:t>n_estimators</a:t>
            </a:r>
            <a:r>
              <a:rPr kumimoji="0" lang="en-US" altLang="en-US" b="0" i="0" u="none" strike="noStrike" cap="none" normalizeH="0" baseline="0" dirty="0">
                <a:ln>
                  <a:noFill/>
                </a:ln>
                <a:solidFill>
                  <a:schemeClr val="tx1"/>
                </a:solidFill>
                <a:effectLst/>
              </a:rPr>
              <a:t>: [50, 100, 200] </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chemeClr val="tx1"/>
                </a:solidFill>
                <a:effectLst/>
              </a:rPr>
              <a:t>learning_rate</a:t>
            </a:r>
            <a:r>
              <a:rPr kumimoji="0" lang="en-US" altLang="en-US" b="0" i="0" u="none" strike="noStrike" cap="none" normalizeH="0" baseline="0" dirty="0">
                <a:ln>
                  <a:noFill/>
                </a:ln>
                <a:solidFill>
                  <a:schemeClr val="tx1"/>
                </a:solidFill>
                <a:effectLst/>
              </a:rPr>
              <a:t>: [0.01, 0.1, 0.2] </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chemeClr val="tx1"/>
                </a:solidFill>
                <a:effectLst/>
              </a:rPr>
              <a:t>max_depth</a:t>
            </a:r>
            <a:r>
              <a:rPr kumimoji="0" lang="en-US" altLang="en-US" b="0" i="0" u="none" strike="noStrike" cap="none" normalizeH="0" baseline="0" dirty="0">
                <a:ln>
                  <a:noFill/>
                </a:ln>
                <a:solidFill>
                  <a:schemeClr val="tx1"/>
                </a:solidFill>
                <a:effectLst/>
              </a:rPr>
              <a:t>: [3, 5, 7]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Optimized using R² score with 5-fold cross-validation.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Model Deployment</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Saved the best model using pickle as "</a:t>
            </a:r>
            <a:r>
              <a:rPr kumimoji="0" lang="en-US" altLang="en-US" b="0" i="0" u="none" strike="noStrike" cap="none" normalizeH="0" baseline="0" dirty="0" err="1">
                <a:ln>
                  <a:noFill/>
                </a:ln>
                <a:solidFill>
                  <a:schemeClr val="tx1"/>
                </a:solidFill>
                <a:effectLst/>
              </a:rPr>
              <a:t>airline_profit_model.pkl</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Prediction Using Saved Model</a:t>
            </a:r>
            <a:r>
              <a:rPr kumimoji="0" lang="en-US" altLang="en-US" b="0" i="0" u="none" strike="noStrike" cap="none" normalizeH="0" baseline="0" dirty="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Loaded the saved model.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Predicted profit for a new data point.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Printed the predicted profit value.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20513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2424B-48F4-9696-2897-F2925999DACF}"/>
              </a:ext>
            </a:extLst>
          </p:cNvPr>
          <p:cNvSpPr>
            <a:spLocks noGrp="1"/>
          </p:cNvSpPr>
          <p:nvPr>
            <p:ph type="title"/>
          </p:nvPr>
        </p:nvSpPr>
        <p:spPr>
          <a:xfrm>
            <a:off x="838200" y="365125"/>
            <a:ext cx="10400071" cy="470617"/>
          </a:xfrm>
        </p:spPr>
        <p:txBody>
          <a:bodyPr>
            <a:normAutofit/>
          </a:bodyPr>
          <a:lstStyle/>
          <a:p>
            <a:r>
              <a:rPr lang="en-IN" sz="2400" dirty="0">
                <a:latin typeface="+mn-lt"/>
              </a:rPr>
              <a:t>Dashboards:</a:t>
            </a:r>
          </a:p>
        </p:txBody>
      </p:sp>
      <p:pic>
        <p:nvPicPr>
          <p:cNvPr id="7" name="Picture 6">
            <a:extLst>
              <a:ext uri="{FF2B5EF4-FFF2-40B4-BE49-F238E27FC236}">
                <a16:creationId xmlns:a16="http://schemas.microsoft.com/office/drawing/2014/main" id="{A02543FF-1511-FB27-422B-E4361EE57493}"/>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a:extLst>
              <a:ext uri="{FF2B5EF4-FFF2-40B4-BE49-F238E27FC236}">
                <a16:creationId xmlns:a16="http://schemas.microsoft.com/office/drawing/2014/main" id="{C4EAB22D-D1F0-BBE6-4ADF-A501366E73F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914400"/>
            <a:ext cx="10754032" cy="52435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65636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
            <a:extLst>
              <a:ext uri="{FF2B5EF4-FFF2-40B4-BE49-F238E27FC236}">
                <a16:creationId xmlns:a16="http://schemas.microsoft.com/office/drawing/2014/main" id="{87101DCB-3AA6-DFC0-0224-96B94AA15F7A}"/>
              </a:ext>
            </a:extLst>
          </p:cNvPr>
          <p:cNvSpPr>
            <a:spLocks noGrp="1" noChangeArrowheads="1"/>
          </p:cNvSpPr>
          <p:nvPr>
            <p:ph idx="1"/>
          </p:nvPr>
        </p:nvSpPr>
        <p:spPr bwMode="auto">
          <a:xfrm>
            <a:off x="796412" y="808400"/>
            <a:ext cx="11012129"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Maintenance Downtime vs. Profit: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Higher maintenance downtime leads to </a:t>
            </a:r>
            <a:r>
              <a:rPr kumimoji="0" lang="en-US" altLang="en-US" sz="1800" b="1" i="0" u="none" strike="noStrike" cap="none" normalizeH="0" baseline="0" dirty="0">
                <a:ln>
                  <a:noFill/>
                </a:ln>
                <a:solidFill>
                  <a:schemeClr val="tx1"/>
                </a:solidFill>
                <a:effectLst/>
                <a:latin typeface="Arial" panose="020B0604020202020204" pitchFamily="34" charset="0"/>
              </a:rPr>
              <a:t>lower profit margins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Profit decreases as downtime increases from </a:t>
            </a:r>
            <a:r>
              <a:rPr kumimoji="0" lang="en-US" altLang="en-US" sz="1800" b="1" i="0" u="none" strike="noStrike" cap="none" normalizeH="0" baseline="0" dirty="0">
                <a:ln>
                  <a:noFill/>
                </a:ln>
                <a:solidFill>
                  <a:schemeClr val="tx1"/>
                </a:solidFill>
                <a:effectLst/>
                <a:latin typeface="Arial" panose="020B0604020202020204" pitchFamily="34" charset="0"/>
              </a:rPr>
              <a:t>3 to 10 hours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Distribution of Profit: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Profit values follow a </a:t>
            </a:r>
            <a:r>
              <a:rPr kumimoji="0" lang="en-US" altLang="en-US" sz="1800" b="1" i="0" u="none" strike="noStrike" cap="none" normalizeH="0" baseline="0" dirty="0">
                <a:ln>
                  <a:noFill/>
                </a:ln>
                <a:solidFill>
                  <a:schemeClr val="tx1"/>
                </a:solidFill>
                <a:effectLst/>
                <a:latin typeface="Arial" panose="020B0604020202020204" pitchFamily="34" charset="0"/>
              </a:rPr>
              <a:t>normal distribution</a:t>
            </a:r>
            <a:r>
              <a:rPr kumimoji="0" lang="en-US" altLang="en-US" sz="1800" b="0" i="0" u="none" strike="noStrike" cap="none" normalizeH="0" baseline="0" dirty="0">
                <a:ln>
                  <a:noFill/>
                </a:ln>
                <a:solidFill>
                  <a:schemeClr val="tx1"/>
                </a:solidFill>
                <a:effectLst/>
                <a:latin typeface="Arial" panose="020B0604020202020204" pitchFamily="34" charset="0"/>
              </a:rPr>
              <a:t> centered around zero.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 significant number of flights </a:t>
            </a:r>
            <a:r>
              <a:rPr kumimoji="0" lang="en-US" altLang="en-US" sz="1800" b="1" i="0" u="none" strike="noStrike" cap="none" normalizeH="0" baseline="0" dirty="0">
                <a:ln>
                  <a:noFill/>
                </a:ln>
                <a:solidFill>
                  <a:schemeClr val="tx1"/>
                </a:solidFill>
                <a:effectLst/>
                <a:latin typeface="Arial" panose="020B0604020202020204" pitchFamily="34" charset="0"/>
              </a:rPr>
              <a:t>incur losses</a:t>
            </a:r>
            <a:r>
              <a:rPr kumimoji="0" lang="en-US" altLang="en-US" sz="1800" b="0" i="0" u="none" strike="noStrike" cap="none" normalizeH="0" baseline="0" dirty="0">
                <a:ln>
                  <a:noFill/>
                </a:ln>
                <a:solidFill>
                  <a:schemeClr val="tx1"/>
                </a:solidFill>
                <a:effectLst/>
                <a:latin typeface="Arial" panose="020B0604020202020204" pitchFamily="34" charset="0"/>
              </a:rPr>
              <a:t>, while some generate high profits.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 name="Picture 9">
            <a:extLst>
              <a:ext uri="{FF2B5EF4-FFF2-40B4-BE49-F238E27FC236}">
                <a16:creationId xmlns:a16="http://schemas.microsoft.com/office/drawing/2014/main" id="{CEB3E335-BBFA-CFDC-E603-0ED1FFF6678A}"/>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632204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93CAAC-39AA-149D-A6ED-560A5F631BC1}"/>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8FCDE3CA-3782-AB4D-02C0-01F2599FF68C}"/>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a:extLst>
              <a:ext uri="{FF2B5EF4-FFF2-40B4-BE49-F238E27FC236}">
                <a16:creationId xmlns:a16="http://schemas.microsoft.com/office/drawing/2014/main" id="{8D7FB9F7-86EB-ABEB-4866-58D8AC1438C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38200" y="943896"/>
            <a:ext cx="10754032" cy="52435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92092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3C37E-25C9-5595-8FC9-5A2194FD2B31}"/>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BC3BDEE8-17A0-2BA9-5D49-8281689FB9D1}"/>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Content Placeholder 1">
            <a:extLst>
              <a:ext uri="{FF2B5EF4-FFF2-40B4-BE49-F238E27FC236}">
                <a16:creationId xmlns:a16="http://schemas.microsoft.com/office/drawing/2014/main" id="{BF3F500B-E0B2-5EBF-F885-471762D6D3CF}"/>
              </a:ext>
            </a:extLst>
          </p:cNvPr>
          <p:cNvSpPr>
            <a:spLocks noGrp="1" noChangeArrowheads="1"/>
          </p:cNvSpPr>
          <p:nvPr>
            <p:ph idx="1"/>
          </p:nvPr>
        </p:nvSpPr>
        <p:spPr bwMode="auto">
          <a:xfrm>
            <a:off x="737419" y="668591"/>
            <a:ext cx="980127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Feature Correlation Heatmap:</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Profit has a </a:t>
            </a:r>
            <a:r>
              <a:rPr kumimoji="0" lang="en-US" altLang="en-US" sz="1800" b="1" i="0" u="none" strike="noStrike" cap="none" normalizeH="0" baseline="0" dirty="0">
                <a:ln>
                  <a:noFill/>
                </a:ln>
                <a:solidFill>
                  <a:schemeClr val="tx1"/>
                </a:solidFill>
                <a:effectLst/>
                <a:latin typeface="Arial" panose="020B0604020202020204" pitchFamily="34" charset="0"/>
              </a:rPr>
              <a:t>strong positive correlation</a:t>
            </a:r>
            <a:r>
              <a:rPr kumimoji="0" lang="en-US" altLang="en-US" sz="1800" b="0" i="0" u="none" strike="noStrike" cap="none" normalizeH="0" baseline="0" dirty="0">
                <a:ln>
                  <a:noFill/>
                </a:ln>
                <a:solidFill>
                  <a:schemeClr val="tx1"/>
                </a:solidFill>
                <a:effectLst/>
                <a:latin typeface="Arial" panose="020B0604020202020204" pitchFamily="34" charset="0"/>
              </a:rPr>
              <a:t> with revenue and revenue per ASK.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Operating costs and maintenance downtime show a </a:t>
            </a:r>
            <a:r>
              <a:rPr kumimoji="0" lang="en-US" altLang="en-US" sz="1800" b="1" i="0" u="none" strike="noStrike" cap="none" normalizeH="0" baseline="0" dirty="0">
                <a:ln>
                  <a:noFill/>
                </a:ln>
                <a:solidFill>
                  <a:schemeClr val="tx1"/>
                </a:solidFill>
                <a:effectLst/>
                <a:latin typeface="Arial" panose="020B0604020202020204" pitchFamily="34" charset="0"/>
              </a:rPr>
              <a:t>negative impact</a:t>
            </a:r>
            <a:r>
              <a:rPr kumimoji="0" lang="en-US" altLang="en-US" sz="1800" b="0" i="0" u="none" strike="noStrike" cap="none" normalizeH="0" baseline="0" dirty="0">
                <a:ln>
                  <a:noFill/>
                </a:ln>
                <a:solidFill>
                  <a:schemeClr val="tx1"/>
                </a:solidFill>
                <a:effectLst/>
                <a:latin typeface="Arial" panose="020B0604020202020204" pitchFamily="34" charset="0"/>
              </a:rPr>
              <a:t> on profit.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Load Factor vs. Profit (Outliers Check):</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No clear pattern is visible, but </a:t>
            </a:r>
            <a:r>
              <a:rPr kumimoji="0" lang="en-US" altLang="en-US" sz="1800" b="1" i="0" u="none" strike="noStrike" cap="none" normalizeH="0" baseline="0" dirty="0">
                <a:ln>
                  <a:noFill/>
                </a:ln>
                <a:solidFill>
                  <a:schemeClr val="tx1"/>
                </a:solidFill>
                <a:effectLst/>
                <a:latin typeface="Arial" panose="020B0604020202020204" pitchFamily="34" charset="0"/>
              </a:rPr>
              <a:t>extreme outliers exist</a:t>
            </a:r>
            <a:r>
              <a:rPr kumimoji="0" lang="en-US" altLang="en-US" sz="1800" b="0" i="0" u="none" strike="noStrike" cap="none" normalizeH="0" baseline="0" dirty="0">
                <a:ln>
                  <a:noFill/>
                </a:ln>
                <a:solidFill>
                  <a:schemeClr val="tx1"/>
                </a:solidFill>
                <a:effectLst/>
                <a:latin typeface="Arial" panose="020B0604020202020204" pitchFamily="34" charset="0"/>
              </a:rPr>
              <a:t> where low load factors result in losses.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Revenue vs. Operating Cost (Profitable vs. Non-Profitable Flights):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Flights are profitable </a:t>
            </a:r>
            <a:r>
              <a:rPr kumimoji="0" lang="en-US" altLang="en-US" sz="1800" b="1" i="0" u="none" strike="noStrike" cap="none" normalizeH="0" baseline="0" dirty="0">
                <a:ln>
                  <a:noFill/>
                </a:ln>
                <a:solidFill>
                  <a:schemeClr val="tx1"/>
                </a:solidFill>
                <a:effectLst/>
                <a:latin typeface="Arial" panose="020B0604020202020204" pitchFamily="34" charset="0"/>
              </a:rPr>
              <a:t>only when revenue exceeds operating costs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a:t>
            </a:r>
            <a:r>
              <a:rPr kumimoji="0" lang="en-US" altLang="en-US" sz="1800" b="1" i="0" u="none" strike="noStrike" cap="none" normalizeH="0" baseline="0" dirty="0">
                <a:ln>
                  <a:noFill/>
                </a:ln>
                <a:solidFill>
                  <a:schemeClr val="tx1"/>
                </a:solidFill>
                <a:effectLst/>
                <a:latin typeface="Arial" panose="020B0604020202020204" pitchFamily="34" charset="0"/>
              </a:rPr>
              <a:t>green region</a:t>
            </a:r>
            <a:r>
              <a:rPr kumimoji="0" lang="en-US" altLang="en-US" sz="1800" b="0" i="0" u="none" strike="noStrike" cap="none" normalizeH="0" baseline="0" dirty="0">
                <a:ln>
                  <a:noFill/>
                </a:ln>
                <a:solidFill>
                  <a:schemeClr val="tx1"/>
                </a:solidFill>
                <a:effectLst/>
                <a:latin typeface="Arial" panose="020B0604020202020204" pitchFamily="34" charset="0"/>
              </a:rPr>
              <a:t> represents profitable flights, while the </a:t>
            </a:r>
            <a:r>
              <a:rPr kumimoji="0" lang="en-US" altLang="en-US" sz="1800" b="1" i="0" u="none" strike="noStrike" cap="none" normalizeH="0" baseline="0" dirty="0">
                <a:ln>
                  <a:noFill/>
                </a:ln>
                <a:solidFill>
                  <a:schemeClr val="tx1"/>
                </a:solidFill>
                <a:effectLst/>
                <a:latin typeface="Arial" panose="020B0604020202020204" pitchFamily="34" charset="0"/>
              </a:rPr>
              <a:t>red region</a:t>
            </a:r>
            <a:r>
              <a:rPr kumimoji="0" lang="en-US" altLang="en-US" sz="1800" b="0" i="0" u="none" strike="noStrike" cap="none" normalizeH="0" baseline="0" dirty="0">
                <a:ln>
                  <a:noFill/>
                </a:ln>
                <a:solidFill>
                  <a:schemeClr val="tx1"/>
                </a:solidFill>
                <a:effectLst/>
                <a:latin typeface="Arial" panose="020B0604020202020204" pitchFamily="34" charset="0"/>
              </a:rPr>
              <a:t> indicates losses.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654764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DB2E6-8658-C95D-2030-92952CD70D82}"/>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39A81AD6-58C3-63A9-6E6C-5670E28DAEC9}"/>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Content Placeholder 4">
            <a:extLst>
              <a:ext uri="{FF2B5EF4-FFF2-40B4-BE49-F238E27FC236}">
                <a16:creationId xmlns:a16="http://schemas.microsoft.com/office/drawing/2014/main" id="{A55C7B0C-6017-9EEF-986C-884DF443F0B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38200" y="943896"/>
            <a:ext cx="10754032" cy="52435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37222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EF7854-B8B8-C8DB-D4EC-FD0EF7FD3CEA}"/>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1A8BB385-CEAE-D341-B2E4-5BE77053014B}"/>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1">
            <a:extLst>
              <a:ext uri="{FF2B5EF4-FFF2-40B4-BE49-F238E27FC236}">
                <a16:creationId xmlns:a16="http://schemas.microsoft.com/office/drawing/2014/main" id="{093BE870-BE11-04EF-6997-0C32E20318BF}"/>
              </a:ext>
            </a:extLst>
          </p:cNvPr>
          <p:cNvSpPr>
            <a:spLocks noChangeArrowheads="1"/>
          </p:cNvSpPr>
          <p:nvPr/>
        </p:nvSpPr>
        <p:spPr bwMode="auto">
          <a:xfrm>
            <a:off x="747252" y="607517"/>
            <a:ext cx="9704437"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Monthly Profit Trends: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Profit fluctuates throughout the year, with </a:t>
            </a:r>
            <a:r>
              <a:rPr kumimoji="0" lang="en-US" altLang="en-US" sz="1800" b="1" i="0" u="none" strike="noStrike" cap="none" normalizeH="0" baseline="0" dirty="0">
                <a:ln>
                  <a:noFill/>
                </a:ln>
                <a:solidFill>
                  <a:schemeClr val="tx1"/>
                </a:solidFill>
                <a:effectLst/>
                <a:latin typeface="Arial" panose="020B0604020202020204" pitchFamily="34" charset="0"/>
              </a:rPr>
              <a:t>peaks in February, May, and June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 </a:t>
            </a:r>
            <a:r>
              <a:rPr kumimoji="0" lang="en-US" altLang="en-US" sz="1800" b="1" i="0" u="none" strike="noStrike" cap="none" normalizeH="0" baseline="0" dirty="0">
                <a:ln>
                  <a:noFill/>
                </a:ln>
                <a:solidFill>
                  <a:schemeClr val="tx1"/>
                </a:solidFill>
                <a:effectLst/>
                <a:latin typeface="Arial" panose="020B0604020202020204" pitchFamily="34" charset="0"/>
              </a:rPr>
              <a:t>significant drop is observed in November</a:t>
            </a:r>
            <a:r>
              <a:rPr kumimoji="0" lang="en-US" altLang="en-US" sz="1800" b="0" i="0" u="none" strike="noStrike" cap="none" normalizeH="0" baseline="0" dirty="0">
                <a:ln>
                  <a:noFill/>
                </a:ln>
                <a:solidFill>
                  <a:schemeClr val="tx1"/>
                </a:solidFill>
                <a:effectLst/>
                <a:latin typeface="Arial" panose="020B0604020202020204" pitchFamily="34" charset="0"/>
              </a:rPr>
              <a:t>, indicating possible seasonal demand shifts.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Impact of Flight Delays on Profit: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No clear trend, but </a:t>
            </a:r>
            <a:r>
              <a:rPr kumimoji="0" lang="en-US" altLang="en-US" sz="1800" b="1" i="0" u="none" strike="noStrike" cap="none" normalizeH="0" baseline="0" dirty="0">
                <a:ln>
                  <a:noFill/>
                </a:ln>
                <a:solidFill>
                  <a:schemeClr val="tx1"/>
                </a:solidFill>
                <a:effectLst/>
                <a:latin typeface="Arial" panose="020B0604020202020204" pitchFamily="34" charset="0"/>
              </a:rPr>
              <a:t>high variability</a:t>
            </a:r>
            <a:r>
              <a:rPr kumimoji="0" lang="en-US" altLang="en-US" sz="1800" b="0" i="0" u="none" strike="noStrike" cap="none" normalizeH="0" baseline="0" dirty="0">
                <a:ln>
                  <a:noFill/>
                </a:ln>
                <a:solidFill>
                  <a:schemeClr val="tx1"/>
                </a:solidFill>
                <a:effectLst/>
                <a:latin typeface="Arial" panose="020B0604020202020204" pitchFamily="34" charset="0"/>
              </a:rPr>
              <a:t> in profit suggests that delays may have an inconsistent impact.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Fuel Efficiency vs. Profitability: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Profitable flights (green) tend to have </a:t>
            </a:r>
            <a:r>
              <a:rPr kumimoji="0" lang="en-US" altLang="en-US" sz="1800" b="1" i="0" u="none" strike="noStrike" cap="none" normalizeH="0" baseline="0" dirty="0">
                <a:ln>
                  <a:noFill/>
                </a:ln>
                <a:solidFill>
                  <a:schemeClr val="tx1"/>
                </a:solidFill>
                <a:effectLst/>
                <a:latin typeface="Arial" panose="020B0604020202020204" pitchFamily="34" charset="0"/>
              </a:rPr>
              <a:t>higher fuel efficiency</a:t>
            </a:r>
            <a:r>
              <a:rPr kumimoji="0" lang="en-US" altLang="en-US" sz="1800" b="0" i="0" u="none" strike="noStrike" cap="none" normalizeH="0" baseline="0" dirty="0">
                <a:ln>
                  <a:noFill/>
                </a:ln>
                <a:solidFill>
                  <a:schemeClr val="tx1"/>
                </a:solidFill>
                <a:effectLst/>
                <a:latin typeface="Arial" panose="020B0604020202020204" pitchFamily="34" charset="0"/>
              </a:rPr>
              <a:t>, while lower efficiency correlates with losses.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Seasonal Profit Analysis: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Spring, Summer, and Autumn</a:t>
            </a:r>
            <a:r>
              <a:rPr kumimoji="0" lang="en-US" altLang="en-US" sz="1800" b="0" i="0" u="none" strike="noStrike" cap="none" normalizeH="0" baseline="0" dirty="0">
                <a:ln>
                  <a:noFill/>
                </a:ln>
                <a:solidFill>
                  <a:schemeClr val="tx1"/>
                </a:solidFill>
                <a:effectLst/>
                <a:latin typeface="Arial" panose="020B0604020202020204" pitchFamily="34" charset="0"/>
              </a:rPr>
              <a:t> have similar profit levels, slightly higher than Winter.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No extreme seasonal variations, suggesting steady demand across the year.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23210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AEF39-75B0-70EA-E5A5-1372DF252BBD}"/>
              </a:ext>
            </a:extLst>
          </p:cNvPr>
          <p:cNvSpPr>
            <a:spLocks noGrp="1"/>
          </p:cNvSpPr>
          <p:nvPr>
            <p:ph type="ctrTitle"/>
          </p:nvPr>
        </p:nvSpPr>
        <p:spPr>
          <a:xfrm>
            <a:off x="1179871" y="550607"/>
            <a:ext cx="9488129" cy="599768"/>
          </a:xfrm>
        </p:spPr>
        <p:txBody>
          <a:bodyPr>
            <a:normAutofit/>
          </a:bodyPr>
          <a:lstStyle/>
          <a:p>
            <a:pPr algn="l"/>
            <a:r>
              <a:rPr lang="en-IN" sz="3200" b="1" dirty="0">
                <a:latin typeface="+mn-lt"/>
              </a:rPr>
              <a:t>Aim:</a:t>
            </a:r>
          </a:p>
        </p:txBody>
      </p:sp>
      <p:pic>
        <p:nvPicPr>
          <p:cNvPr id="5" name="Picture 4">
            <a:extLst>
              <a:ext uri="{FF2B5EF4-FFF2-40B4-BE49-F238E27FC236}">
                <a16:creationId xmlns:a16="http://schemas.microsoft.com/office/drawing/2014/main" id="{6CB61618-01B7-EAAE-F4EE-8E00E89C7729}"/>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333553"/>
            <a:ext cx="12192000" cy="7191553"/>
          </a:xfrm>
          <a:prstGeom prst="rect">
            <a:avLst/>
          </a:prstGeom>
        </p:spPr>
      </p:pic>
      <p:sp>
        <p:nvSpPr>
          <p:cNvPr id="3" name="Subtitle 2">
            <a:extLst>
              <a:ext uri="{FF2B5EF4-FFF2-40B4-BE49-F238E27FC236}">
                <a16:creationId xmlns:a16="http://schemas.microsoft.com/office/drawing/2014/main" id="{E7456CCB-1261-B904-7FE5-793067DCBE3F}"/>
              </a:ext>
            </a:extLst>
          </p:cNvPr>
          <p:cNvSpPr>
            <a:spLocks noGrp="1"/>
          </p:cNvSpPr>
          <p:nvPr>
            <p:ph type="subTitle" idx="1"/>
          </p:nvPr>
        </p:nvSpPr>
        <p:spPr>
          <a:xfrm>
            <a:off x="1071715" y="1278193"/>
            <a:ext cx="10481188" cy="4935793"/>
          </a:xfrm>
        </p:spPr>
        <p:txBody>
          <a:bodyPr>
            <a:normAutofit fontScale="92500" lnSpcReduction="20000"/>
          </a:bodyPr>
          <a:lstStyle/>
          <a:p>
            <a:pPr algn="l"/>
            <a:r>
              <a:rPr lang="en-US" sz="2600" dirty="0"/>
              <a:t>To </a:t>
            </a:r>
            <a:r>
              <a:rPr lang="en-US" sz="2600" b="1" dirty="0"/>
              <a:t>predict airline profitability</a:t>
            </a:r>
            <a:r>
              <a:rPr lang="en-US" sz="2600" dirty="0"/>
              <a:t> using </a:t>
            </a:r>
            <a:r>
              <a:rPr lang="en-US" sz="2600" b="1" dirty="0"/>
              <a:t>machine learning</a:t>
            </a:r>
            <a:r>
              <a:rPr lang="en-US" sz="2600" dirty="0"/>
              <a:t> by analyzing key operational and financial factors. The project also includes an </a:t>
            </a:r>
            <a:r>
              <a:rPr lang="en-US" sz="2600" b="1" dirty="0"/>
              <a:t>interactive </a:t>
            </a:r>
            <a:r>
              <a:rPr lang="en-US" sz="2600" b="1" dirty="0" err="1"/>
              <a:t>streamlit</a:t>
            </a:r>
            <a:r>
              <a:rPr lang="en-US" sz="2600" b="1" dirty="0"/>
              <a:t> dashboard</a:t>
            </a:r>
            <a:r>
              <a:rPr lang="en-US" sz="2600" dirty="0"/>
              <a:t> to provide actionable insights for optimizing airline operations, reducing costs, and maximizing revenue. </a:t>
            </a:r>
          </a:p>
          <a:p>
            <a:pPr algn="l"/>
            <a:endParaRPr lang="en-US" sz="2600" b="1" dirty="0"/>
          </a:p>
          <a:p>
            <a:pPr algn="l"/>
            <a:r>
              <a:rPr lang="en-US" sz="2600" b="1" dirty="0"/>
              <a:t>Scope of the project: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i="0" u="none" strike="noStrike" cap="none" normalizeH="0" baseline="0" dirty="0">
                <a:ln>
                  <a:noFill/>
                </a:ln>
                <a:solidFill>
                  <a:schemeClr val="tx1"/>
                </a:solidFill>
                <a:effectLst/>
                <a:latin typeface="Arial" panose="020B0604020202020204" pitchFamily="34" charset="0"/>
              </a:rPr>
              <a:t>Develop a Machine Learning Model to predict airline profitability.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i="0" u="none" strike="noStrike" cap="none" normalizeH="0" baseline="0" dirty="0">
                <a:ln>
                  <a:noFill/>
                </a:ln>
                <a:solidFill>
                  <a:schemeClr val="tx1"/>
                </a:solidFill>
                <a:effectLst/>
                <a:latin typeface="Arial" panose="020B0604020202020204" pitchFamily="34" charset="0"/>
              </a:rPr>
              <a:t>Analyze Key Factors like flight delays, fuel efficiency, load factor, and operating costs.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i="0" u="none" strike="noStrike" cap="none" normalizeH="0" baseline="0" dirty="0">
                <a:ln>
                  <a:noFill/>
                </a:ln>
                <a:solidFill>
                  <a:schemeClr val="tx1"/>
                </a:solidFill>
                <a:effectLst/>
                <a:latin typeface="Arial" panose="020B0604020202020204" pitchFamily="34" charset="0"/>
              </a:rPr>
              <a:t>Create an Interactive Power BI Dashboard for real-time insights and decision-making.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i="0" u="none" strike="noStrike" cap="none" normalizeH="0" baseline="0" dirty="0">
                <a:ln>
                  <a:noFill/>
                </a:ln>
                <a:solidFill>
                  <a:schemeClr val="tx1"/>
                </a:solidFill>
                <a:effectLst/>
                <a:latin typeface="Arial" panose="020B0604020202020204" pitchFamily="34" charset="0"/>
              </a:rPr>
              <a:t>Optimize Airline Operations by reducing inefficiencies and maximizing revenue.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600" i="0" u="none" strike="noStrike" cap="none" normalizeH="0" baseline="0" dirty="0">
                <a:ln>
                  <a:noFill/>
                </a:ln>
                <a:solidFill>
                  <a:schemeClr val="tx1"/>
                </a:solidFill>
                <a:effectLst/>
                <a:latin typeface="Arial" panose="020B0604020202020204" pitchFamily="34" charset="0"/>
              </a:rPr>
              <a:t>Support Strategic Planning for better cost management and profitability improvement.</a:t>
            </a:r>
            <a:endParaRPr lang="en-US" sz="2600" dirty="0"/>
          </a:p>
          <a:p>
            <a:pPr algn="l"/>
            <a:endParaRPr lang="en-US" dirty="0"/>
          </a:p>
          <a:p>
            <a:pPr algn="l"/>
            <a:endParaRPr lang="en-US" dirty="0"/>
          </a:p>
          <a:p>
            <a:pPr algn="l"/>
            <a:endParaRPr lang="en-IN" dirty="0"/>
          </a:p>
        </p:txBody>
      </p:sp>
    </p:spTree>
    <p:extLst>
      <p:ext uri="{BB962C8B-B14F-4D97-AF65-F5344CB8AC3E}">
        <p14:creationId xmlns:p14="http://schemas.microsoft.com/office/powerpoint/2010/main" val="589334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8A264D9-8B0F-9C97-A7FC-7914F61DB911}"/>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C389329-82E6-E2E8-A478-DAB6D7D1DC02}"/>
              </a:ext>
            </a:extLst>
          </p:cNvPr>
          <p:cNvSpPr>
            <a:spLocks noGrp="1"/>
          </p:cNvSpPr>
          <p:nvPr>
            <p:ph type="title"/>
          </p:nvPr>
        </p:nvSpPr>
        <p:spPr>
          <a:xfrm>
            <a:off x="838200" y="654700"/>
            <a:ext cx="10515600" cy="564500"/>
          </a:xfrm>
        </p:spPr>
        <p:txBody>
          <a:bodyPr>
            <a:normAutofit fontScale="90000"/>
          </a:bodyPr>
          <a:lstStyle/>
          <a:p>
            <a:r>
              <a:rPr lang="en-IN" dirty="0"/>
              <a:t>Conclusion:</a:t>
            </a:r>
            <a:br>
              <a:rPr lang="en-IN" dirty="0"/>
            </a:br>
            <a:endParaRPr lang="en-IN" dirty="0"/>
          </a:p>
        </p:txBody>
      </p:sp>
      <p:sp>
        <p:nvSpPr>
          <p:cNvPr id="4" name="Rectangle 1">
            <a:extLst>
              <a:ext uri="{FF2B5EF4-FFF2-40B4-BE49-F238E27FC236}">
                <a16:creationId xmlns:a16="http://schemas.microsoft.com/office/drawing/2014/main" id="{35295AFB-639B-CEA5-FE27-48E1254C6710}"/>
              </a:ext>
            </a:extLst>
          </p:cNvPr>
          <p:cNvSpPr>
            <a:spLocks noGrp="1" noChangeArrowheads="1"/>
          </p:cNvSpPr>
          <p:nvPr>
            <p:ph idx="1"/>
          </p:nvPr>
        </p:nvSpPr>
        <p:spPr bwMode="auto">
          <a:xfrm>
            <a:off x="838200" y="986487"/>
            <a:ext cx="10901516" cy="5216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Best Model</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XGBoost</a:t>
            </a:r>
            <a:r>
              <a:rPr kumimoji="0" lang="en-US" altLang="en-US" sz="1800" b="0" i="0" u="none" strike="noStrike" cap="none" normalizeH="0" baseline="0" dirty="0">
                <a:ln>
                  <a:noFill/>
                </a:ln>
                <a:solidFill>
                  <a:schemeClr val="tx1"/>
                </a:solidFill>
                <a:effectLst/>
                <a:latin typeface="Arial" panose="020B0604020202020204" pitchFamily="34" charset="0"/>
              </a:rPr>
              <a:t> had the highest </a:t>
            </a:r>
            <a:r>
              <a:rPr kumimoji="0" lang="en-US" altLang="en-US" sz="1800" b="1" i="0" u="none" strike="noStrike" cap="none" normalizeH="0" baseline="0" dirty="0">
                <a:ln>
                  <a:noFill/>
                </a:ln>
                <a:solidFill>
                  <a:schemeClr val="tx1"/>
                </a:solidFill>
                <a:effectLst/>
                <a:latin typeface="Arial" panose="020B0604020202020204" pitchFamily="34" charset="0"/>
              </a:rPr>
              <a:t>R² score</a:t>
            </a:r>
            <a:r>
              <a:rPr kumimoji="0" lang="en-US" altLang="en-US" sz="1800" b="0" i="0" u="none" strike="noStrike" cap="none" normalizeH="0" baseline="0" dirty="0">
                <a:ln>
                  <a:noFill/>
                </a:ln>
                <a:solidFill>
                  <a:schemeClr val="tx1"/>
                </a:solidFill>
                <a:effectLst/>
                <a:latin typeface="Arial" panose="020B0604020202020204" pitchFamily="34" charset="0"/>
              </a:rPr>
              <a:t>, making it the most accurate predictor of airline profitability.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Key Profitability Factors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Load Factor, Aircraft Utilization, and Turnaround Time</a:t>
            </a:r>
            <a:r>
              <a:rPr kumimoji="0" lang="en-US" altLang="en-US" sz="1800" b="0" i="0" u="none" strike="noStrike" cap="none" normalizeH="0" baseline="0" dirty="0">
                <a:ln>
                  <a:noFill/>
                </a:ln>
                <a:solidFill>
                  <a:schemeClr val="tx1"/>
                </a:solidFill>
                <a:effectLst/>
                <a:latin typeface="Arial" panose="020B0604020202020204" pitchFamily="34" charset="0"/>
              </a:rPr>
              <a:t> positively impact profit.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Fuel Efficiency and Operating Costs</a:t>
            </a:r>
            <a:r>
              <a:rPr kumimoji="0" lang="en-US" altLang="en-US" sz="1800" b="0" i="0" u="none" strike="noStrike" cap="none" normalizeH="0" baseline="0" dirty="0">
                <a:ln>
                  <a:noFill/>
                </a:ln>
                <a:solidFill>
                  <a:schemeClr val="tx1"/>
                </a:solidFill>
                <a:effectLst/>
                <a:latin typeface="Arial" panose="020B0604020202020204" pitchFamily="34" charset="0"/>
              </a:rPr>
              <a:t> negatively affect profitability.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Seasonal Fluctuations and Maintenance Downtime</a:t>
            </a:r>
            <a:r>
              <a:rPr kumimoji="0" lang="en-US" altLang="en-US" sz="1800" b="0" i="0" u="none" strike="noStrike" cap="none" normalizeH="0" baseline="0" dirty="0">
                <a:ln>
                  <a:noFill/>
                </a:ln>
                <a:solidFill>
                  <a:schemeClr val="tx1"/>
                </a:solidFill>
                <a:effectLst/>
                <a:latin typeface="Arial" panose="020B0604020202020204" pitchFamily="34" charset="0"/>
              </a:rPr>
              <a:t> introduce uncertainties.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 Deployment</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best model was saved and successfully used for </a:t>
            </a:r>
            <a:r>
              <a:rPr kumimoji="0" lang="en-US" altLang="en-US" sz="1800" b="1" i="0" u="none" strike="noStrike" cap="none" normalizeH="0" baseline="0" dirty="0">
                <a:ln>
                  <a:noFill/>
                </a:ln>
                <a:solidFill>
                  <a:schemeClr val="tx1"/>
                </a:solidFill>
                <a:effectLst/>
                <a:latin typeface="Arial" panose="020B0604020202020204" pitchFamily="34" charset="0"/>
              </a:rPr>
              <a:t>profit predictions on new flights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Helps airlines assess </a:t>
            </a:r>
            <a:r>
              <a:rPr kumimoji="0" lang="en-US" altLang="en-US" sz="1800" b="1" i="0" u="none" strike="noStrike" cap="none" normalizeH="0" baseline="0" dirty="0">
                <a:ln>
                  <a:noFill/>
                </a:ln>
                <a:solidFill>
                  <a:schemeClr val="tx1"/>
                </a:solidFill>
                <a:effectLst/>
                <a:latin typeface="Arial" panose="020B0604020202020204" pitchFamily="34" charset="0"/>
              </a:rPr>
              <a:t>profitability before operation</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Business Impact</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Optimizes </a:t>
            </a:r>
            <a:r>
              <a:rPr kumimoji="0" lang="en-US" altLang="en-US" sz="1800" b="1" i="0" u="none" strike="noStrike" cap="none" normalizeH="0" baseline="0" dirty="0">
                <a:ln>
                  <a:noFill/>
                </a:ln>
                <a:solidFill>
                  <a:schemeClr val="tx1"/>
                </a:solidFill>
                <a:effectLst/>
                <a:latin typeface="Arial" panose="020B0604020202020204" pitchFamily="34" charset="0"/>
              </a:rPr>
              <a:t>flight schedules and operational efficiency</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Supports </a:t>
            </a:r>
            <a:r>
              <a:rPr kumimoji="0" lang="en-US" altLang="en-US" sz="1800" b="1" i="0" u="none" strike="noStrike" cap="none" normalizeH="0" baseline="0" dirty="0">
                <a:ln>
                  <a:noFill/>
                </a:ln>
                <a:solidFill>
                  <a:schemeClr val="tx1"/>
                </a:solidFill>
                <a:effectLst/>
                <a:latin typeface="Arial" panose="020B0604020202020204" pitchFamily="34" charset="0"/>
              </a:rPr>
              <a:t>data-driven decision-making for better revenue management</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Future Enhancements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Incorporate </a:t>
            </a:r>
            <a:r>
              <a:rPr kumimoji="0" lang="en-US" altLang="en-US" sz="1800" b="1" i="0" u="none" strike="noStrike" cap="none" normalizeH="0" baseline="0" dirty="0">
                <a:ln>
                  <a:noFill/>
                </a:ln>
                <a:solidFill>
                  <a:schemeClr val="tx1"/>
                </a:solidFill>
                <a:effectLst/>
                <a:latin typeface="Arial" panose="020B0604020202020204" pitchFamily="34" charset="0"/>
              </a:rPr>
              <a:t>real-time market trends</a:t>
            </a:r>
            <a:r>
              <a:rPr kumimoji="0" lang="en-US" altLang="en-US" sz="1800" b="0" i="0" u="none" strike="noStrike" cap="none" normalizeH="0" baseline="0" dirty="0">
                <a:ln>
                  <a:noFill/>
                </a:ln>
                <a:solidFill>
                  <a:schemeClr val="tx1"/>
                </a:solidFill>
                <a:effectLst/>
                <a:latin typeface="Arial" panose="020B0604020202020204" pitchFamily="34" charset="0"/>
              </a:rPr>
              <a:t> (fuel price, demand shifts).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Improve accuracy using </a:t>
            </a:r>
            <a:r>
              <a:rPr kumimoji="0" lang="en-US" altLang="en-US" sz="1800" b="1" i="0" u="none" strike="noStrike" cap="none" normalizeH="0" baseline="0" dirty="0">
                <a:ln>
                  <a:noFill/>
                </a:ln>
                <a:solidFill>
                  <a:schemeClr val="tx1"/>
                </a:solidFill>
                <a:effectLst/>
                <a:latin typeface="Arial" panose="020B0604020202020204" pitchFamily="34" charset="0"/>
              </a:rPr>
              <a:t>deep learning or advanced ensemble methods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Expand dataset for </a:t>
            </a:r>
            <a:r>
              <a:rPr kumimoji="0" lang="en-US" altLang="en-US" sz="1800" b="1" i="0" u="none" strike="noStrike" cap="none" normalizeH="0" baseline="0" dirty="0">
                <a:ln>
                  <a:noFill/>
                </a:ln>
                <a:solidFill>
                  <a:schemeClr val="tx1"/>
                </a:solidFill>
                <a:effectLst/>
                <a:latin typeface="Arial" panose="020B0604020202020204" pitchFamily="34" charset="0"/>
              </a:rPr>
              <a:t>global airline profitability analysis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 project provides a </a:t>
            </a:r>
            <a:r>
              <a:rPr kumimoji="0" lang="en-US" altLang="en-US" sz="1800" b="1" i="0" u="none" strike="noStrike" cap="none" normalizeH="0" baseline="0" dirty="0">
                <a:ln>
                  <a:noFill/>
                </a:ln>
                <a:solidFill>
                  <a:schemeClr val="tx1"/>
                </a:solidFill>
                <a:effectLst/>
                <a:latin typeface="Arial" panose="020B0604020202020204" pitchFamily="34" charset="0"/>
              </a:rPr>
              <a:t>reliable framework</a:t>
            </a:r>
            <a:r>
              <a:rPr kumimoji="0" lang="en-US" altLang="en-US" sz="1800" b="0" i="0" u="none" strike="noStrike" cap="none" normalizeH="0" baseline="0" dirty="0">
                <a:ln>
                  <a:noFill/>
                </a:ln>
                <a:solidFill>
                  <a:schemeClr val="tx1"/>
                </a:solidFill>
                <a:effectLst/>
                <a:latin typeface="Arial" panose="020B0604020202020204" pitchFamily="34" charset="0"/>
              </a:rPr>
              <a:t> for </a:t>
            </a:r>
            <a:r>
              <a:rPr kumimoji="0" lang="en-US" altLang="en-US" sz="1800" b="1" i="0" u="none" strike="noStrike" cap="none" normalizeH="0" baseline="0" dirty="0">
                <a:ln>
                  <a:noFill/>
                </a:ln>
                <a:solidFill>
                  <a:schemeClr val="tx1"/>
                </a:solidFill>
                <a:effectLst/>
                <a:latin typeface="Arial" panose="020B0604020202020204" pitchFamily="34" charset="0"/>
              </a:rPr>
              <a:t>predicting flight profitability</a:t>
            </a:r>
            <a:r>
              <a:rPr kumimoji="0" lang="en-US" altLang="en-US" sz="1800" b="0" i="0" u="none" strike="noStrike" cap="none" normalizeH="0" baseline="0" dirty="0">
                <a:ln>
                  <a:noFill/>
                </a:ln>
                <a:solidFill>
                  <a:schemeClr val="tx1"/>
                </a:solidFill>
                <a:effectLst/>
                <a:latin typeface="Arial" panose="020B0604020202020204" pitchFamily="34" charset="0"/>
              </a:rPr>
              <a:t> and improving airline decision-making.</a:t>
            </a:r>
          </a:p>
        </p:txBody>
      </p:sp>
    </p:spTree>
    <p:extLst>
      <p:ext uri="{BB962C8B-B14F-4D97-AF65-F5344CB8AC3E}">
        <p14:creationId xmlns:p14="http://schemas.microsoft.com/office/powerpoint/2010/main" val="28325302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65394A1-1A57-04A2-11F1-27D30E8AB422}"/>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1B231E5-0F99-30C7-B889-21805EDA8EF2}"/>
              </a:ext>
            </a:extLst>
          </p:cNvPr>
          <p:cNvSpPr>
            <a:spLocks noGrp="1"/>
          </p:cNvSpPr>
          <p:nvPr>
            <p:ph type="title"/>
          </p:nvPr>
        </p:nvSpPr>
        <p:spPr/>
        <p:txBody>
          <a:bodyPr/>
          <a:lstStyle/>
          <a:p>
            <a:r>
              <a:rPr lang="en-IN" dirty="0"/>
              <a:t>Future Scope:</a:t>
            </a:r>
          </a:p>
        </p:txBody>
      </p:sp>
      <p:sp>
        <p:nvSpPr>
          <p:cNvPr id="4" name="Rectangle 1">
            <a:extLst>
              <a:ext uri="{FF2B5EF4-FFF2-40B4-BE49-F238E27FC236}">
                <a16:creationId xmlns:a16="http://schemas.microsoft.com/office/drawing/2014/main" id="{9FE4D72C-8DA2-9A09-D68B-0F7F7A827015}"/>
              </a:ext>
            </a:extLst>
          </p:cNvPr>
          <p:cNvSpPr>
            <a:spLocks noGrp="1" noChangeArrowheads="1"/>
          </p:cNvSpPr>
          <p:nvPr>
            <p:ph idx="1"/>
          </p:nvPr>
        </p:nvSpPr>
        <p:spPr bwMode="auto">
          <a:xfrm>
            <a:off x="838199" y="1648436"/>
            <a:ext cx="10695039"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Data Integration</a:t>
            </a:r>
            <a:r>
              <a:rPr kumimoji="0" lang="en-US" altLang="en-US" sz="1800" b="0" i="0" u="none" strike="noStrike" cap="none" normalizeH="0" baseline="0" dirty="0">
                <a:ln>
                  <a:noFill/>
                </a:ln>
                <a:solidFill>
                  <a:schemeClr val="tx1"/>
                </a:solidFill>
                <a:effectLst/>
                <a:latin typeface="Arial" panose="020B0604020202020204" pitchFamily="34" charset="0"/>
              </a:rPr>
              <a:t>: Incorporate live data on </a:t>
            </a:r>
            <a:r>
              <a:rPr kumimoji="0" lang="en-US" altLang="en-US" sz="1800" b="1" i="0" u="none" strike="noStrike" cap="none" normalizeH="0" baseline="0" dirty="0">
                <a:ln>
                  <a:noFill/>
                </a:ln>
                <a:solidFill>
                  <a:schemeClr val="tx1"/>
                </a:solidFill>
                <a:effectLst/>
                <a:latin typeface="Arial" panose="020B0604020202020204" pitchFamily="34" charset="0"/>
              </a:rPr>
              <a:t>fuel prices, demand trends, and economic factors</a:t>
            </a:r>
            <a:r>
              <a:rPr kumimoji="0" lang="en-US" altLang="en-US" sz="1800" b="0" i="0" u="none" strike="noStrike" cap="none" normalizeH="0" baseline="0" dirty="0">
                <a:ln>
                  <a:noFill/>
                </a:ln>
                <a:solidFill>
                  <a:schemeClr val="tx1"/>
                </a:solidFill>
                <a:effectLst/>
                <a:latin typeface="Arial" panose="020B0604020202020204" pitchFamily="34" charset="0"/>
              </a:rPr>
              <a:t> for dynamic predictions.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Global Expansion</a:t>
            </a:r>
            <a:r>
              <a:rPr kumimoji="0" lang="en-US" altLang="en-US" sz="1800" b="0" i="0" u="none" strike="noStrike" cap="none" normalizeH="0" baseline="0" dirty="0">
                <a:ln>
                  <a:noFill/>
                </a:ln>
                <a:solidFill>
                  <a:schemeClr val="tx1"/>
                </a:solidFill>
                <a:effectLst/>
                <a:latin typeface="Arial" panose="020B0604020202020204" pitchFamily="34" charset="0"/>
              </a:rPr>
              <a:t>: Extend the model to </a:t>
            </a:r>
            <a:r>
              <a:rPr kumimoji="0" lang="en-US" altLang="en-US" sz="1800" b="1" i="0" u="none" strike="noStrike" cap="none" normalizeH="0" baseline="0" dirty="0">
                <a:ln>
                  <a:noFill/>
                </a:ln>
                <a:solidFill>
                  <a:schemeClr val="tx1"/>
                </a:solidFill>
                <a:effectLst/>
                <a:latin typeface="Arial" panose="020B0604020202020204" pitchFamily="34" charset="0"/>
              </a:rPr>
              <a:t>multiple airlines and regions</a:t>
            </a:r>
            <a:r>
              <a:rPr kumimoji="0" lang="en-US" altLang="en-US" sz="1800" b="0" i="0" u="none" strike="noStrike" cap="none" normalizeH="0" baseline="0" dirty="0">
                <a:ln>
                  <a:noFill/>
                </a:ln>
                <a:solidFill>
                  <a:schemeClr val="tx1"/>
                </a:solidFill>
                <a:effectLst/>
                <a:latin typeface="Arial" panose="020B0604020202020204" pitchFamily="34" charset="0"/>
              </a:rPr>
              <a:t> for broader insights.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Cost Optimization</a:t>
            </a:r>
            <a:r>
              <a:rPr kumimoji="0" lang="en-US" altLang="en-US" sz="1800" b="0" i="0" u="none" strike="noStrike" cap="none" normalizeH="0" baseline="0" dirty="0">
                <a:ln>
                  <a:noFill/>
                </a:ln>
                <a:solidFill>
                  <a:schemeClr val="tx1"/>
                </a:solidFill>
                <a:effectLst/>
                <a:latin typeface="Arial" panose="020B0604020202020204" pitchFamily="34" charset="0"/>
              </a:rPr>
              <a:t>: Develop strategies to </a:t>
            </a:r>
            <a:r>
              <a:rPr kumimoji="0" lang="en-US" altLang="en-US" sz="1800" b="1" i="0" u="none" strike="noStrike" cap="none" normalizeH="0" baseline="0" dirty="0">
                <a:ln>
                  <a:noFill/>
                </a:ln>
                <a:solidFill>
                  <a:schemeClr val="tx1"/>
                </a:solidFill>
                <a:effectLst/>
                <a:latin typeface="Arial" panose="020B0604020202020204" pitchFamily="34" charset="0"/>
              </a:rPr>
              <a:t>minimize operational costs</a:t>
            </a:r>
            <a:r>
              <a:rPr kumimoji="0" lang="en-US" altLang="en-US" sz="1800" b="0" i="0" u="none" strike="noStrike" cap="none" normalizeH="0" baseline="0" dirty="0">
                <a:ln>
                  <a:noFill/>
                </a:ln>
                <a:solidFill>
                  <a:schemeClr val="tx1"/>
                </a:solidFill>
                <a:effectLst/>
                <a:latin typeface="Arial" panose="020B0604020202020204" pitchFamily="34" charset="0"/>
              </a:rPr>
              <a:t> while maximizing revenue.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Passenger Demand Forecasting</a:t>
            </a:r>
            <a:r>
              <a:rPr kumimoji="0" lang="en-US" altLang="en-US" sz="1800" b="0" i="0" u="none" strike="noStrike" cap="none" normalizeH="0" baseline="0" dirty="0">
                <a:ln>
                  <a:noFill/>
                </a:ln>
                <a:solidFill>
                  <a:schemeClr val="tx1"/>
                </a:solidFill>
                <a:effectLst/>
                <a:latin typeface="Arial" panose="020B0604020202020204" pitchFamily="34" charset="0"/>
              </a:rPr>
              <a:t>: Integrate </a:t>
            </a:r>
            <a:r>
              <a:rPr kumimoji="0" lang="en-US" altLang="en-US" sz="1800" b="1" i="0" u="none" strike="noStrike" cap="none" normalizeH="0" baseline="0" dirty="0">
                <a:ln>
                  <a:noFill/>
                </a:ln>
                <a:solidFill>
                  <a:schemeClr val="tx1"/>
                </a:solidFill>
                <a:effectLst/>
                <a:latin typeface="Arial" panose="020B0604020202020204" pitchFamily="34" charset="0"/>
              </a:rPr>
              <a:t>customer booking trends</a:t>
            </a:r>
            <a:r>
              <a:rPr kumimoji="0" lang="en-US" altLang="en-US" sz="1800" b="0" i="0" u="none" strike="noStrike" cap="none" normalizeH="0" baseline="0" dirty="0">
                <a:ln>
                  <a:noFill/>
                </a:ln>
                <a:solidFill>
                  <a:schemeClr val="tx1"/>
                </a:solidFill>
                <a:effectLst/>
                <a:latin typeface="Arial" panose="020B0604020202020204" pitchFamily="34" charset="0"/>
              </a:rPr>
              <a:t> to optimize pricing and seat allocation.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Weather and Delay Impact Analysis</a:t>
            </a:r>
            <a:r>
              <a:rPr kumimoji="0" lang="en-US" altLang="en-US" sz="1800" b="0" i="0" u="none" strike="noStrike" cap="none" normalizeH="0" baseline="0" dirty="0">
                <a:ln>
                  <a:noFill/>
                </a:ln>
                <a:solidFill>
                  <a:schemeClr val="tx1"/>
                </a:solidFill>
                <a:effectLst/>
                <a:latin typeface="Arial" panose="020B0604020202020204" pitchFamily="34" charset="0"/>
              </a:rPr>
              <a:t>: Predict how </a:t>
            </a:r>
            <a:r>
              <a:rPr kumimoji="0" lang="en-US" altLang="en-US" sz="1800" b="1" i="0" u="none" strike="noStrike" cap="none" normalizeH="0" baseline="0" dirty="0">
                <a:ln>
                  <a:noFill/>
                </a:ln>
                <a:solidFill>
                  <a:schemeClr val="tx1"/>
                </a:solidFill>
                <a:effectLst/>
                <a:latin typeface="Arial" panose="020B0604020202020204" pitchFamily="34" charset="0"/>
              </a:rPr>
              <a:t>weather conditions and delays</a:t>
            </a:r>
            <a:r>
              <a:rPr kumimoji="0" lang="en-US" altLang="en-US" sz="1800" b="0" i="0" u="none" strike="noStrike" cap="none" normalizeH="0" baseline="0" dirty="0">
                <a:ln>
                  <a:noFill/>
                </a:ln>
                <a:solidFill>
                  <a:schemeClr val="tx1"/>
                </a:solidFill>
                <a:effectLst/>
                <a:latin typeface="Arial" panose="020B0604020202020204" pitchFamily="34" charset="0"/>
              </a:rPr>
              <a:t> affect profitability.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Automated Decision Support System</a:t>
            </a:r>
            <a:r>
              <a:rPr kumimoji="0" lang="en-US" altLang="en-US" sz="1800" b="0" i="0" u="none" strike="noStrike" cap="none" normalizeH="0" baseline="0" dirty="0">
                <a:ln>
                  <a:noFill/>
                </a:ln>
                <a:solidFill>
                  <a:schemeClr val="tx1"/>
                </a:solidFill>
                <a:effectLst/>
                <a:latin typeface="Arial" panose="020B0604020202020204" pitchFamily="34" charset="0"/>
              </a:rPr>
              <a:t>: Build a dashboard for </a:t>
            </a:r>
            <a:r>
              <a:rPr kumimoji="0" lang="en-US" altLang="en-US" sz="1800" b="1" i="0" u="none" strike="noStrike" cap="none" normalizeH="0" baseline="0" dirty="0">
                <a:ln>
                  <a:noFill/>
                </a:ln>
                <a:solidFill>
                  <a:schemeClr val="tx1"/>
                </a:solidFill>
                <a:effectLst/>
                <a:latin typeface="Arial" panose="020B0604020202020204" pitchFamily="34" charset="0"/>
              </a:rPr>
              <a:t>real-time profit prediction and flight scheduling</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These enhancements will make the model </a:t>
            </a:r>
            <a:r>
              <a:rPr kumimoji="0" lang="en-US" altLang="en-US" sz="1800" b="1" i="0" u="none" strike="noStrike" cap="none" normalizeH="0" baseline="0" dirty="0">
                <a:ln>
                  <a:noFill/>
                </a:ln>
                <a:solidFill>
                  <a:schemeClr val="tx1"/>
                </a:solidFill>
                <a:effectLst/>
                <a:latin typeface="Arial" panose="020B0604020202020204" pitchFamily="34" charset="0"/>
              </a:rPr>
              <a:t>more adaptive, scalable, and accurate</a:t>
            </a:r>
            <a:r>
              <a:rPr kumimoji="0" lang="en-US" altLang="en-US" sz="1800" b="0" i="0" u="none" strike="noStrike" cap="none" normalizeH="0" baseline="0" dirty="0">
                <a:ln>
                  <a:noFill/>
                </a:ln>
                <a:solidFill>
                  <a:schemeClr val="tx1"/>
                </a:solidFill>
                <a:effectLst/>
                <a:latin typeface="Arial" panose="020B0604020202020204" pitchFamily="34" charset="0"/>
              </a:rPr>
              <a:t>, benefiting airline operations and profitability.</a:t>
            </a:r>
          </a:p>
        </p:txBody>
      </p:sp>
    </p:spTree>
    <p:extLst>
      <p:ext uri="{BB962C8B-B14F-4D97-AF65-F5344CB8AC3E}">
        <p14:creationId xmlns:p14="http://schemas.microsoft.com/office/powerpoint/2010/main" val="1635411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61CCF3-FE1C-A871-8AAB-6C2872217619}"/>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6">
            <a:extLst>
              <a:ext uri="{FF2B5EF4-FFF2-40B4-BE49-F238E27FC236}">
                <a16:creationId xmlns:a16="http://schemas.microsoft.com/office/drawing/2014/main" id="{F8E4E5F5-8D01-8BE5-A1F6-6B38282CFBD4}"/>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708621" y="855405"/>
            <a:ext cx="8300618" cy="4296697"/>
          </a:xfrm>
          <a:prstGeom prst="rect">
            <a:avLst/>
          </a:prstGeom>
        </p:spPr>
      </p:pic>
    </p:spTree>
    <p:extLst>
      <p:ext uri="{BB962C8B-B14F-4D97-AF65-F5344CB8AC3E}">
        <p14:creationId xmlns:p14="http://schemas.microsoft.com/office/powerpoint/2010/main" val="3309880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05615C-38D3-AFBB-F1C4-E08604CCA844}"/>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EBF96F3-C3CD-670C-DF1E-17AB94D2BA34}"/>
              </a:ext>
            </a:extLst>
          </p:cNvPr>
          <p:cNvSpPr>
            <a:spLocks noGrp="1"/>
          </p:cNvSpPr>
          <p:nvPr>
            <p:ph type="title"/>
          </p:nvPr>
        </p:nvSpPr>
        <p:spPr>
          <a:xfrm>
            <a:off x="838200" y="365126"/>
            <a:ext cx="10515600" cy="804914"/>
          </a:xfrm>
        </p:spPr>
        <p:txBody>
          <a:bodyPr>
            <a:normAutofit/>
          </a:bodyPr>
          <a:lstStyle/>
          <a:p>
            <a:r>
              <a:rPr lang="en-IN" sz="2800" b="1" dirty="0">
                <a:latin typeface="+mn-lt"/>
              </a:rPr>
              <a:t>Objective:</a:t>
            </a:r>
          </a:p>
        </p:txBody>
      </p:sp>
      <p:sp>
        <p:nvSpPr>
          <p:cNvPr id="3" name="Content Placeholder 2">
            <a:extLst>
              <a:ext uri="{FF2B5EF4-FFF2-40B4-BE49-F238E27FC236}">
                <a16:creationId xmlns:a16="http://schemas.microsoft.com/office/drawing/2014/main" id="{AC8571B4-C99E-B8EF-6458-ECCCFE0DEFE3}"/>
              </a:ext>
            </a:extLst>
          </p:cNvPr>
          <p:cNvSpPr>
            <a:spLocks noGrp="1"/>
          </p:cNvSpPr>
          <p:nvPr>
            <p:ph idx="1"/>
          </p:nvPr>
        </p:nvSpPr>
        <p:spPr>
          <a:xfrm>
            <a:off x="838200" y="1170040"/>
            <a:ext cx="10515600" cy="5006923"/>
          </a:xfrm>
        </p:spPr>
        <p:txBody>
          <a:bodyPr>
            <a:normAutofit/>
          </a:bodyPr>
          <a:lstStyle/>
          <a:p>
            <a:pPr marL="0" indent="0" algn="just">
              <a:buNone/>
            </a:pPr>
            <a:r>
              <a:rPr lang="en-US" sz="2200" dirty="0"/>
              <a:t>The objective of this project is to develop a machine learning model that accurately predicts airline profitability based on key operational and financial factors. Additionally, an interactive Power BI dashboard will be created to provide actionable insights, helping airline operators optimize costs, enhance efficiency, and maximize revenue</a:t>
            </a:r>
            <a:r>
              <a:rPr lang="en-US" sz="2200" b="1" dirty="0"/>
              <a:t>.</a:t>
            </a:r>
          </a:p>
          <a:p>
            <a:pPr marL="0" indent="0" algn="just">
              <a:buNone/>
            </a:pPr>
            <a:endParaRPr lang="en-US" sz="2200" b="1" dirty="0"/>
          </a:p>
          <a:p>
            <a:pPr marL="0" indent="0" algn="just">
              <a:buNone/>
            </a:pPr>
            <a:r>
              <a:rPr lang="en-US" sz="2200" b="1" dirty="0"/>
              <a:t>Tools Used:</a:t>
            </a:r>
          </a:p>
          <a:p>
            <a:pPr marR="0" lvl="0" algn="l" defTabSz="914400" rtl="0" eaLnBrk="0" fontAlgn="base" latinLnBrk="0" hangingPunct="0">
              <a:lnSpc>
                <a:spcPct val="100000"/>
              </a:lnSpc>
              <a:spcBef>
                <a:spcPct val="0"/>
              </a:spcBef>
              <a:spcAft>
                <a:spcPct val="0"/>
              </a:spcAft>
              <a:buClrTx/>
              <a:buSzTx/>
              <a:tabLst/>
            </a:pPr>
            <a:r>
              <a:rPr lang="en-US" altLang="en-US" sz="2200" dirty="0"/>
              <a:t>Machine Learning</a:t>
            </a:r>
          </a:p>
          <a:p>
            <a:pPr marR="0" lvl="0" algn="l" defTabSz="914400" rtl="0" eaLnBrk="0" fontAlgn="base" latinLnBrk="0" hangingPunct="0">
              <a:lnSpc>
                <a:spcPct val="100000"/>
              </a:lnSpc>
              <a:spcBef>
                <a:spcPct val="0"/>
              </a:spcBef>
              <a:spcAft>
                <a:spcPct val="0"/>
              </a:spcAft>
              <a:buClrTx/>
              <a:buSzTx/>
              <a:tabLst/>
            </a:pPr>
            <a:r>
              <a:rPr kumimoji="0" lang="en-US" altLang="en-US" sz="2200" b="0" i="0" u="none" strike="noStrike" cap="none" normalizeH="0" baseline="0" dirty="0">
                <a:ln>
                  <a:noFill/>
                </a:ln>
                <a:solidFill>
                  <a:schemeClr val="tx1"/>
                </a:solidFill>
                <a:effectLst/>
              </a:rPr>
              <a:t>Python (for Data Cleaning)</a:t>
            </a:r>
          </a:p>
          <a:p>
            <a:pPr marR="0" lvl="0" algn="l" defTabSz="914400" rtl="0" eaLnBrk="0" fontAlgn="base" latinLnBrk="0" hangingPunct="0">
              <a:lnSpc>
                <a:spcPct val="100000"/>
              </a:lnSpc>
              <a:spcBef>
                <a:spcPct val="0"/>
              </a:spcBef>
              <a:spcAft>
                <a:spcPct val="0"/>
              </a:spcAft>
              <a:buClrTx/>
              <a:buSzTx/>
              <a:tabLst/>
            </a:pPr>
            <a:r>
              <a:rPr lang="en-US" altLang="en-US" sz="2200" dirty="0" err="1"/>
              <a:t>Streamlit</a:t>
            </a:r>
            <a:r>
              <a:rPr kumimoji="0" lang="en-US" altLang="en-US" sz="2200" b="0" i="0" u="none" strike="noStrike" cap="none" normalizeH="0" baseline="0" dirty="0">
                <a:ln>
                  <a:noFill/>
                </a:ln>
                <a:solidFill>
                  <a:schemeClr val="tx1"/>
                </a:solidFill>
                <a:effectLst/>
              </a:rPr>
              <a:t> (Visualization and Dashboard)</a:t>
            </a:r>
          </a:p>
          <a:p>
            <a:pPr marL="0" indent="0" algn="just">
              <a:buNone/>
            </a:pPr>
            <a:endParaRPr lang="en-US" sz="2200" b="1" dirty="0"/>
          </a:p>
          <a:p>
            <a:pPr marL="0" indent="0" algn="just">
              <a:buNone/>
            </a:pPr>
            <a:endParaRPr lang="en-US" sz="2200" b="1" dirty="0"/>
          </a:p>
          <a:p>
            <a:pPr marL="0" indent="0" algn="just">
              <a:buNone/>
            </a:pPr>
            <a:endParaRPr lang="en-IN" sz="2200" dirty="0"/>
          </a:p>
        </p:txBody>
      </p:sp>
    </p:spTree>
    <p:extLst>
      <p:ext uri="{BB962C8B-B14F-4D97-AF65-F5344CB8AC3E}">
        <p14:creationId xmlns:p14="http://schemas.microsoft.com/office/powerpoint/2010/main" val="93642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B6A9CFE-AB65-2D36-6F7E-16871181EEA9}"/>
              </a:ext>
            </a:extLst>
          </p:cNvPr>
          <p:cNvSpPr>
            <a:spLocks noGrp="1"/>
          </p:cNvSpPr>
          <p:nvPr>
            <p:ph type="body" sz="half" idx="2"/>
          </p:nvPr>
        </p:nvSpPr>
        <p:spPr>
          <a:xfrm>
            <a:off x="839788" y="987425"/>
            <a:ext cx="3932237" cy="4881563"/>
          </a:xfrm>
        </p:spPr>
        <p:txBody>
          <a:bodyPr/>
          <a:lstStyle/>
          <a:p>
            <a:endParaRPr lang="en-IN" dirty="0"/>
          </a:p>
        </p:txBody>
      </p:sp>
      <p:pic>
        <p:nvPicPr>
          <p:cNvPr id="13" name="Content Placeholder 12">
            <a:extLst>
              <a:ext uri="{FF2B5EF4-FFF2-40B4-BE49-F238E27FC236}">
                <a16:creationId xmlns:a16="http://schemas.microsoft.com/office/drawing/2014/main" id="{E0E7F037-7D2A-92CC-D926-5DE18B4D48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88" y="987424"/>
            <a:ext cx="4351645" cy="4873625"/>
          </a:xfrm>
        </p:spPr>
      </p:pic>
      <p:pic>
        <p:nvPicPr>
          <p:cNvPr id="3" name="Picture 2">
            <a:extLst>
              <a:ext uri="{FF2B5EF4-FFF2-40B4-BE49-F238E27FC236}">
                <a16:creationId xmlns:a16="http://schemas.microsoft.com/office/drawing/2014/main" id="{6809BC43-27A1-B454-1EF9-EB503E7E7EF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476566" y="0"/>
            <a:ext cx="6715433" cy="6858000"/>
          </a:xfrm>
          <a:prstGeom prst="rect">
            <a:avLst/>
          </a:prstGeom>
        </p:spPr>
      </p:pic>
      <p:sp>
        <p:nvSpPr>
          <p:cNvPr id="16" name="Rectangle 1">
            <a:extLst>
              <a:ext uri="{FF2B5EF4-FFF2-40B4-BE49-F238E27FC236}">
                <a16:creationId xmlns:a16="http://schemas.microsoft.com/office/drawing/2014/main" id="{670948FC-8EE1-9BBC-B3E8-6A731D446318}"/>
              </a:ext>
            </a:extLst>
          </p:cNvPr>
          <p:cNvSpPr>
            <a:spLocks noChangeArrowheads="1"/>
          </p:cNvSpPr>
          <p:nvPr/>
        </p:nvSpPr>
        <p:spPr bwMode="auto">
          <a:xfrm>
            <a:off x="5476567" y="1257031"/>
            <a:ext cx="6341807" cy="38318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Large Dataset</a:t>
            </a: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 200,000 rows, 18 columns.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chemeClr val="tx1"/>
                </a:solidFill>
                <a:effectLst/>
                <a:latin typeface="Arial" panose="020B0604020202020204" pitchFamily="34" charset="0"/>
              </a:rPr>
              <a:t>Flight Details</a:t>
            </a:r>
            <a:r>
              <a:rPr kumimoji="0" lang="en-US" altLang="en-US" sz="1800" b="0" i="0" u="none" strike="noStrike" cap="none" normalizeH="0" baseline="0" dirty="0">
                <a:ln>
                  <a:noFill/>
                </a:ln>
                <a:solidFill>
                  <a:schemeClr val="tx1"/>
                </a:solidFill>
                <a:effectLst/>
                <a:latin typeface="Arial" panose="020B0604020202020204" pitchFamily="34" charset="0"/>
              </a:rPr>
              <a:t> – Includes Flight Number, Scheduled &amp; Actual Departure Times. </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chemeClr val="tx1"/>
                </a:solidFill>
                <a:effectLst/>
                <a:latin typeface="Arial" panose="020B0604020202020204" pitchFamily="34" charset="0"/>
              </a:rPr>
              <a:t>Delays</a:t>
            </a:r>
            <a:r>
              <a:rPr kumimoji="0" lang="en-US" altLang="en-US" sz="1800" b="0" i="0" u="none" strike="noStrike" cap="none" normalizeH="0" baseline="0" dirty="0">
                <a:ln>
                  <a:noFill/>
                </a:ln>
                <a:solidFill>
                  <a:schemeClr val="tx1"/>
                </a:solidFill>
                <a:effectLst/>
                <a:latin typeface="Arial" panose="020B0604020202020204" pitchFamily="34" charset="0"/>
              </a:rPr>
              <a:t> – Vary significantly (e.g., 50 to 114 minutes).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chemeClr val="tx1"/>
                </a:solidFill>
                <a:effectLst/>
                <a:latin typeface="Arial" panose="020B0604020202020204" pitchFamily="34" charset="0"/>
              </a:rPr>
              <a:t>Aircraft Utilization</a:t>
            </a:r>
            <a:r>
              <a:rPr kumimoji="0" lang="en-US" altLang="en-US" sz="1800" b="0" i="0" u="none" strike="noStrike" cap="none" normalizeH="0" baseline="0" dirty="0">
                <a:ln>
                  <a:noFill/>
                </a:ln>
                <a:solidFill>
                  <a:schemeClr val="tx1"/>
                </a:solidFill>
                <a:effectLst/>
                <a:latin typeface="Arial" panose="020B0604020202020204" pitchFamily="34" charset="0"/>
              </a:rPr>
              <a:t> – 10.73 to 15.10 hours/day. </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800" b="1" i="0" u="none" strike="noStrike" cap="none" normalizeH="0" baseline="0" dirty="0">
                <a:ln>
                  <a:noFill/>
                </a:ln>
                <a:solidFill>
                  <a:schemeClr val="tx1"/>
                </a:solidFill>
                <a:effectLst/>
                <a:latin typeface="Arial" panose="020B0604020202020204" pitchFamily="34" charset="0"/>
              </a:rPr>
              <a:t>Operational Metrics</a:t>
            </a:r>
            <a:r>
              <a:rPr kumimoji="0" lang="en-US" altLang="en-US" sz="1800" b="0" i="0" u="none" strike="noStrike" cap="none" normalizeH="0" baseline="0" dirty="0">
                <a:ln>
                  <a:noFill/>
                </a:ln>
                <a:solidFill>
                  <a:schemeClr val="tx1"/>
                </a:solidFill>
                <a:effectLst/>
                <a:latin typeface="Arial" panose="020B0604020202020204" pitchFamily="34" charset="0"/>
              </a:rPr>
              <a:t> – Load Factor, Turnaround Time, Fleet Availability impact efficiency.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800" b="1" i="0" u="none" strike="noStrike" cap="none" normalizeH="0" baseline="0" dirty="0">
                <a:ln>
                  <a:noFill/>
                </a:ln>
                <a:solidFill>
                  <a:schemeClr val="tx1"/>
                </a:solidFill>
                <a:effectLst/>
                <a:latin typeface="Arial" panose="020B0604020202020204" pitchFamily="34" charset="0"/>
              </a:rPr>
              <a:t>Maintenance &amp; Fuel</a:t>
            </a:r>
            <a:r>
              <a:rPr kumimoji="0" lang="en-US" altLang="en-US" sz="1800" b="0" i="0" u="none" strike="noStrike" cap="none" normalizeH="0" baseline="0" dirty="0">
                <a:ln>
                  <a:noFill/>
                </a:ln>
                <a:solidFill>
                  <a:schemeClr val="tx1"/>
                </a:solidFill>
                <a:effectLst/>
                <a:latin typeface="Arial" panose="020B0604020202020204" pitchFamily="34" charset="0"/>
              </a:rPr>
              <a:t> – Downtime and fuel efficiency affect performance. </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1800" b="1" i="0" u="none" strike="noStrike" cap="none" normalizeH="0" baseline="0" dirty="0">
                <a:ln>
                  <a:noFill/>
                </a:ln>
                <a:solidFill>
                  <a:schemeClr val="tx1"/>
                </a:solidFill>
                <a:effectLst/>
                <a:latin typeface="Arial" panose="020B0604020202020204" pitchFamily="34" charset="0"/>
              </a:rPr>
              <a:t>Financials</a:t>
            </a:r>
            <a:r>
              <a:rPr kumimoji="0" lang="en-US" altLang="en-US" sz="1800" b="0" i="0" u="none" strike="noStrike" cap="none" normalizeH="0" baseline="0" dirty="0">
                <a:ln>
                  <a:noFill/>
                </a:ln>
                <a:solidFill>
                  <a:schemeClr val="tx1"/>
                </a:solidFill>
                <a:effectLst/>
                <a:latin typeface="Arial" panose="020B0604020202020204" pitchFamily="34" charset="0"/>
              </a:rPr>
              <a:t> – Revenue, Operating Cost, Net Profit Margin, Ancillary Revenue analyzed. </a:t>
            </a: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en-US" altLang="en-US" sz="1800" b="1" i="0" u="none" strike="noStrike" cap="none" normalizeH="0" baseline="0" dirty="0">
                <a:ln>
                  <a:noFill/>
                </a:ln>
                <a:solidFill>
                  <a:schemeClr val="tx1"/>
                </a:solidFill>
                <a:effectLst/>
                <a:latin typeface="Arial" panose="020B0604020202020204" pitchFamily="34" charset="0"/>
              </a:rPr>
              <a:t>Debt &amp; Stability</a:t>
            </a:r>
            <a:r>
              <a:rPr kumimoji="0" lang="en-US" altLang="en-US" sz="1800" b="0" i="0" u="none" strike="noStrike" cap="none" normalizeH="0" baseline="0" dirty="0">
                <a:ln>
                  <a:noFill/>
                </a:ln>
                <a:solidFill>
                  <a:schemeClr val="tx1"/>
                </a:solidFill>
                <a:effectLst/>
                <a:latin typeface="Arial" panose="020B0604020202020204" pitchFamily="34" charset="0"/>
              </a:rPr>
              <a:t> – Debt-to-Equity Ratio shows financial risk. </a:t>
            </a:r>
          </a:p>
        </p:txBody>
      </p:sp>
    </p:spTree>
    <p:extLst>
      <p:ext uri="{BB962C8B-B14F-4D97-AF65-F5344CB8AC3E}">
        <p14:creationId xmlns:p14="http://schemas.microsoft.com/office/powerpoint/2010/main" val="2162215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AF2CFD-A5FD-C6E3-2E18-E284B07081A0}"/>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BB98DCCB-12BF-24B0-74B2-C94B27C96BA7}"/>
              </a:ext>
            </a:extLst>
          </p:cNvPr>
          <p:cNvSpPr>
            <a:spLocks noGrp="1"/>
          </p:cNvSpPr>
          <p:nvPr>
            <p:ph type="body" sz="half" idx="2"/>
          </p:nvPr>
        </p:nvSpPr>
        <p:spPr>
          <a:xfrm>
            <a:off x="839788" y="987425"/>
            <a:ext cx="3932237" cy="4881563"/>
          </a:xfrm>
        </p:spPr>
        <p:txBody>
          <a:bodyPr/>
          <a:lstStyle/>
          <a:p>
            <a:endParaRPr lang="en-IN" dirty="0"/>
          </a:p>
        </p:txBody>
      </p:sp>
      <p:pic>
        <p:nvPicPr>
          <p:cNvPr id="5" name="Picture 4">
            <a:extLst>
              <a:ext uri="{FF2B5EF4-FFF2-40B4-BE49-F238E27FC236}">
                <a16:creationId xmlns:a16="http://schemas.microsoft.com/office/drawing/2014/main" id="{18B01408-B3B6-F064-E743-8D8657FB529E}"/>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5310242" y="-27147"/>
            <a:ext cx="6881758" cy="6858000"/>
          </a:xfrm>
          <a:prstGeom prst="rect">
            <a:avLst/>
          </a:prstGeom>
        </p:spPr>
      </p:pic>
      <p:sp>
        <p:nvSpPr>
          <p:cNvPr id="2" name="Rectangle 1">
            <a:extLst>
              <a:ext uri="{FF2B5EF4-FFF2-40B4-BE49-F238E27FC236}">
                <a16:creationId xmlns:a16="http://schemas.microsoft.com/office/drawing/2014/main" id="{326378EB-FC20-F761-2F0D-36491D28BF70}"/>
              </a:ext>
            </a:extLst>
          </p:cNvPr>
          <p:cNvSpPr>
            <a:spLocks noChangeArrowheads="1"/>
          </p:cNvSpPr>
          <p:nvPr/>
        </p:nvSpPr>
        <p:spPr bwMode="auto">
          <a:xfrm>
            <a:off x="5742040" y="848915"/>
            <a:ext cx="5968180" cy="492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Contains </a:t>
            </a:r>
            <a:r>
              <a:rPr kumimoji="0" lang="en-US" altLang="en-US" b="1" i="0" u="none" strike="noStrike" cap="none" normalizeH="0" baseline="0" dirty="0">
                <a:ln>
                  <a:noFill/>
                </a:ln>
                <a:solidFill>
                  <a:schemeClr val="tx1"/>
                </a:solidFill>
                <a:effectLst/>
                <a:latin typeface="Arial" panose="020B0604020202020204" pitchFamily="34" charset="0"/>
              </a:rPr>
              <a:t>both numerical and categorical data</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Columns (18 total)</a:t>
            </a:r>
            <a:r>
              <a:rPr kumimoji="0" lang="en-US" altLang="en-US" b="0" i="0" u="none" strike="noStrike" cap="none" normalizeH="0" baseline="0" dirty="0">
                <a:ln>
                  <a:noFill/>
                </a:ln>
                <a:solidFill>
                  <a:schemeClr val="tx1"/>
                </a:solidFill>
                <a:effectLst/>
                <a:latin typeface="Arial" panose="020B0604020202020204" pitchFamily="34" charset="0"/>
              </a:rPr>
              <a:t> include flight details, operational metrics, and financial data.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Numerical Data Insights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Delays vary</a:t>
            </a:r>
            <a:r>
              <a:rPr kumimoji="0" lang="en-US" altLang="en-US" b="0" i="0" u="none" strike="noStrike" cap="none" normalizeH="0" baseline="0" dirty="0">
                <a:ln>
                  <a:noFill/>
                </a:ln>
                <a:solidFill>
                  <a:schemeClr val="tx1"/>
                </a:solidFill>
                <a:effectLst/>
                <a:latin typeface="Arial" panose="020B0604020202020204" pitchFamily="34" charset="0"/>
              </a:rPr>
              <a:t> (e.g., 50 to 114 minutes).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Aircraft utilization</a:t>
            </a:r>
            <a:r>
              <a:rPr kumimoji="0" lang="en-US" altLang="en-US" b="0" i="0" u="none" strike="noStrike" cap="none" normalizeH="0" baseline="0" dirty="0">
                <a:ln>
                  <a:noFill/>
                </a:ln>
                <a:solidFill>
                  <a:schemeClr val="tx1"/>
                </a:solidFill>
                <a:effectLst/>
                <a:latin typeface="Arial" panose="020B0604020202020204" pitchFamily="34" charset="0"/>
              </a:rPr>
              <a:t> ranges from </a:t>
            </a:r>
            <a:r>
              <a:rPr kumimoji="0" lang="en-US" altLang="en-US" b="1" i="0" u="none" strike="noStrike" cap="none" normalizeH="0" baseline="0" dirty="0">
                <a:ln>
                  <a:noFill/>
                </a:ln>
                <a:solidFill>
                  <a:schemeClr val="tx1"/>
                </a:solidFill>
                <a:effectLst/>
                <a:latin typeface="Arial" panose="020B0604020202020204" pitchFamily="34" charset="0"/>
              </a:rPr>
              <a:t>10.73 to 15.10 hours/day</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Load factor</a:t>
            </a:r>
            <a:r>
              <a:rPr kumimoji="0" lang="en-US" altLang="en-US" b="0" i="0" u="none" strike="noStrike" cap="none" normalizeH="0" baseline="0" dirty="0">
                <a:ln>
                  <a:noFill/>
                </a:ln>
                <a:solidFill>
                  <a:schemeClr val="tx1"/>
                </a:solidFill>
                <a:effectLst/>
                <a:latin typeface="Arial" panose="020B0604020202020204" pitchFamily="34" charset="0"/>
              </a:rPr>
              <a:t> varies, affecting revenue and efficiency.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Profit (USD)</a:t>
            </a:r>
            <a:r>
              <a:rPr kumimoji="0" lang="en-US" altLang="en-US" b="0" i="0" u="none" strike="noStrike" cap="none" normalizeH="0" baseline="0" dirty="0">
                <a:ln>
                  <a:noFill/>
                </a:ln>
                <a:solidFill>
                  <a:schemeClr val="tx1"/>
                </a:solidFill>
                <a:effectLst/>
                <a:latin typeface="Arial" panose="020B0604020202020204" pitchFamily="34" charset="0"/>
              </a:rPr>
              <a:t> can be negative, indicating </a:t>
            </a:r>
            <a:r>
              <a:rPr kumimoji="0" lang="en-US" altLang="en-US" b="1" i="0" u="none" strike="noStrike" cap="none" normalizeH="0" baseline="0" dirty="0">
                <a:ln>
                  <a:noFill/>
                </a:ln>
                <a:solidFill>
                  <a:schemeClr val="tx1"/>
                </a:solidFill>
                <a:effectLst/>
                <a:latin typeface="Arial" panose="020B0604020202020204" pitchFamily="34" charset="0"/>
              </a:rPr>
              <a:t>loss-making flights</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Debt-to-Equity Ratio</a:t>
            </a:r>
            <a:r>
              <a:rPr kumimoji="0" lang="en-US" altLang="en-US" b="0" i="0" u="none" strike="noStrike" cap="none" normalizeH="0" baseline="0" dirty="0">
                <a:ln>
                  <a:noFill/>
                </a:ln>
                <a:solidFill>
                  <a:schemeClr val="tx1"/>
                </a:solidFill>
                <a:effectLst/>
                <a:latin typeface="Arial" panose="020B0604020202020204" pitchFamily="34" charset="0"/>
              </a:rPr>
              <a:t> fluctuates, affecting financial stability.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Categorical Data Insights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Includes </a:t>
            </a:r>
            <a:r>
              <a:rPr kumimoji="0" lang="en-US" altLang="en-US" b="1" i="0" u="none" strike="noStrike" cap="none" normalizeH="0" baseline="0" dirty="0">
                <a:ln>
                  <a:noFill/>
                </a:ln>
                <a:solidFill>
                  <a:schemeClr val="tx1"/>
                </a:solidFill>
                <a:effectLst/>
                <a:latin typeface="Arial" panose="020B0604020202020204" pitchFamily="34" charset="0"/>
              </a:rPr>
              <a:t>Flight Number, Scheduled &amp; Actual Departure Times</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Can be used for </a:t>
            </a:r>
            <a:r>
              <a:rPr kumimoji="0" lang="en-US" altLang="en-US" b="1" i="0" u="none" strike="noStrike" cap="none" normalizeH="0" baseline="0" dirty="0">
                <a:ln>
                  <a:noFill/>
                </a:ln>
                <a:solidFill>
                  <a:schemeClr val="tx1"/>
                </a:solidFill>
                <a:effectLst/>
                <a:latin typeface="Arial" panose="020B0604020202020204" pitchFamily="34" charset="0"/>
              </a:rPr>
              <a:t>time-based analysis</a:t>
            </a:r>
            <a:r>
              <a:rPr kumimoji="0" lang="en-US" altLang="en-US" b="0" i="0" u="none" strike="noStrike" cap="none" normalizeH="0" baseline="0" dirty="0">
                <a:ln>
                  <a:noFill/>
                </a:ln>
                <a:solidFill>
                  <a:schemeClr val="tx1"/>
                </a:solidFill>
                <a:effectLst/>
                <a:latin typeface="Arial" panose="020B0604020202020204" pitchFamily="34" charset="0"/>
              </a:rPr>
              <a:t> of delays and performance. </a:t>
            </a:r>
          </a:p>
        </p:txBody>
      </p:sp>
      <p:pic>
        <p:nvPicPr>
          <p:cNvPr id="7" name="Content Placeholder 6">
            <a:extLst>
              <a:ext uri="{FF2B5EF4-FFF2-40B4-BE49-F238E27FC236}">
                <a16:creationId xmlns:a16="http://schemas.microsoft.com/office/drawing/2014/main" id="{CE7725E9-1501-3DC3-1355-99FA3AB16E2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9788" y="934719"/>
            <a:ext cx="4037325" cy="4934269"/>
          </a:xfrm>
        </p:spPr>
      </p:pic>
    </p:spTree>
    <p:extLst>
      <p:ext uri="{BB962C8B-B14F-4D97-AF65-F5344CB8AC3E}">
        <p14:creationId xmlns:p14="http://schemas.microsoft.com/office/powerpoint/2010/main" val="354505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BCDC7B-023D-B344-88C4-A8747A1A7FE4}"/>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4BB06410-D5AD-E1BF-8F59-3E643A2D8792}"/>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AAE35712-2D82-AEA1-2A01-6AB48AC1C48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9788" y="934719"/>
            <a:ext cx="4037325" cy="4934269"/>
          </a:xfrm>
        </p:spPr>
      </p:pic>
      <p:pic>
        <p:nvPicPr>
          <p:cNvPr id="3" name="Picture 2">
            <a:extLst>
              <a:ext uri="{FF2B5EF4-FFF2-40B4-BE49-F238E27FC236}">
                <a16:creationId xmlns:a16="http://schemas.microsoft.com/office/drawing/2014/main" id="{B70A79ED-B225-57F0-B1FB-3414C15CADFD}"/>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310242" y="0"/>
            <a:ext cx="6881758" cy="6858000"/>
          </a:xfrm>
          <a:prstGeom prst="rect">
            <a:avLst/>
          </a:prstGeom>
        </p:spPr>
      </p:pic>
      <p:sp>
        <p:nvSpPr>
          <p:cNvPr id="5" name="Rectangle 2">
            <a:extLst>
              <a:ext uri="{FF2B5EF4-FFF2-40B4-BE49-F238E27FC236}">
                <a16:creationId xmlns:a16="http://schemas.microsoft.com/office/drawing/2014/main" id="{C1FEE5D0-8192-DBA1-3BAA-D311F343215E}"/>
              </a:ext>
            </a:extLst>
          </p:cNvPr>
          <p:cNvSpPr>
            <a:spLocks noChangeArrowheads="1"/>
          </p:cNvSpPr>
          <p:nvPr/>
        </p:nvSpPr>
        <p:spPr bwMode="auto">
          <a:xfrm>
            <a:off x="5683045" y="1163312"/>
            <a:ext cx="5860026"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Null Data Check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No missing values</a:t>
            </a:r>
            <a:r>
              <a:rPr kumimoji="0" lang="en-US" altLang="en-US" b="0" i="0" u="none" strike="noStrike" cap="none" normalizeH="0" baseline="0" dirty="0">
                <a:ln>
                  <a:noFill/>
                </a:ln>
                <a:solidFill>
                  <a:schemeClr val="tx1"/>
                </a:solidFill>
                <a:effectLst/>
                <a:latin typeface="Arial" panose="020B0604020202020204" pitchFamily="34" charset="0"/>
              </a:rPr>
              <a:t> in any column (all values are present).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Dataset Information (</a:t>
            </a:r>
            <a:r>
              <a:rPr kumimoji="0" lang="en-US" altLang="en-US" b="1" i="0" u="none" strike="noStrike" cap="none" normalizeH="0" baseline="0" dirty="0">
                <a:ln>
                  <a:noFill/>
                </a:ln>
                <a:solidFill>
                  <a:schemeClr val="tx1"/>
                </a:solidFill>
                <a:effectLst/>
                <a:latin typeface="Arial Unicode MS"/>
              </a:rPr>
              <a:t>df.info()</a:t>
            </a:r>
            <a:r>
              <a:rPr kumimoji="0" lang="en-US" altLang="en-US" b="1" i="0" u="none" strike="noStrike" cap="none" normalizeH="0" baseline="0" dirty="0">
                <a:ln>
                  <a:noFill/>
                </a:ln>
                <a:solidFill>
                  <a:schemeClr val="tx1"/>
                </a:solidFill>
                <a:effectLst/>
              </a:rPr>
              <a:t>)</a:t>
            </a:r>
            <a:endParaRPr kumimoji="0" lang="en-US" altLang="en-US"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200,000 rows</a:t>
            </a:r>
            <a:r>
              <a:rPr kumimoji="0" lang="en-US" altLang="en-US" b="0" i="0" u="none" strike="noStrike" cap="none" normalizeH="0" baseline="0" dirty="0">
                <a:ln>
                  <a:noFill/>
                </a:ln>
                <a:solidFill>
                  <a:schemeClr val="tx1"/>
                </a:solidFill>
                <a:effectLst/>
                <a:latin typeface="Arial" panose="020B0604020202020204" pitchFamily="34" charset="0"/>
              </a:rPr>
              <a:t> and </a:t>
            </a:r>
            <a:r>
              <a:rPr kumimoji="0" lang="en-US" altLang="en-US" b="1" i="0" u="none" strike="noStrike" cap="none" normalizeH="0" baseline="0" dirty="0">
                <a:ln>
                  <a:noFill/>
                </a:ln>
                <a:solidFill>
                  <a:schemeClr val="tx1"/>
                </a:solidFill>
                <a:effectLst/>
                <a:latin typeface="Arial" panose="020B0604020202020204" pitchFamily="34" charset="0"/>
              </a:rPr>
              <a:t>18 columns</a:t>
            </a: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Data types:</a:t>
            </a:r>
            <a:r>
              <a:rPr kumimoji="0" lang="en-US" altLang="en-US" b="0" i="0" u="none" strike="noStrike" cap="none" normalizeH="0" baseline="0" dirty="0">
                <a:ln>
                  <a:noFill/>
                </a:ln>
                <a:solidFill>
                  <a:schemeClr val="tx1"/>
                </a:solidFill>
                <a:effectLst/>
                <a:latin typeface="Arial" panose="020B0604020202020204" pitchFamily="34" charset="0"/>
              </a:rPr>
              <a:t> </a:t>
            </a:r>
            <a:endParaRPr kumimoji="0" lang="en-US" altLang="en-US"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Categorical (object):</a:t>
            </a:r>
            <a:r>
              <a:rPr kumimoji="0" lang="en-US" altLang="en-US" i="0" u="none" strike="noStrike" cap="none" normalizeH="0" baseline="0" dirty="0">
                <a:ln>
                  <a:noFill/>
                </a:ln>
                <a:solidFill>
                  <a:schemeClr val="tx1"/>
                </a:solidFill>
                <a:effectLst/>
                <a:latin typeface="Arial" panose="020B0604020202020204" pitchFamily="34" charset="0"/>
              </a:rPr>
              <a:t> Flight Number, Scheduled &amp; Actual Departure </a:t>
            </a:r>
            <a:r>
              <a:rPr kumimoji="0" lang="en-US" altLang="en-US" b="0" i="0" u="none" strike="noStrike" cap="none" normalizeH="0" baseline="0" dirty="0">
                <a:ln>
                  <a:noFill/>
                </a:ln>
                <a:solidFill>
                  <a:schemeClr val="tx1"/>
                </a:solidFill>
                <a:effectLst/>
                <a:latin typeface="Arial" panose="020B0604020202020204" pitchFamily="34" charset="0"/>
              </a:rPr>
              <a:t>Times.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Numerical (int64, float64):</a:t>
            </a:r>
            <a:r>
              <a:rPr kumimoji="0" lang="en-US" altLang="en-US" b="0" i="0" u="none" strike="noStrike" cap="none" normalizeH="0" baseline="0" dirty="0">
                <a:ln>
                  <a:noFill/>
                </a:ln>
                <a:solidFill>
                  <a:schemeClr val="tx1"/>
                </a:solidFill>
                <a:effectLst/>
                <a:latin typeface="Arial" panose="020B0604020202020204" pitchFamily="34" charset="0"/>
              </a:rPr>
              <a:t> Delay, Aircraft Utilization, Revenue, Profit, etc.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Mix of </a:t>
            </a:r>
            <a:r>
              <a:rPr kumimoji="0" lang="en-US" altLang="en-US" b="1" i="0" u="none" strike="noStrike" cap="none" normalizeH="0" baseline="0" dirty="0">
                <a:ln>
                  <a:noFill/>
                </a:ln>
                <a:solidFill>
                  <a:schemeClr val="tx1"/>
                </a:solidFill>
                <a:effectLst/>
                <a:latin typeface="Arial" panose="020B0604020202020204" pitchFamily="34" charset="0"/>
              </a:rPr>
              <a:t>integer and float</a:t>
            </a:r>
            <a:r>
              <a:rPr kumimoji="0" lang="en-US" altLang="en-US" b="0" i="0" u="none" strike="noStrike" cap="none" normalizeH="0" baseline="0" dirty="0">
                <a:ln>
                  <a:noFill/>
                </a:ln>
                <a:solidFill>
                  <a:schemeClr val="tx1"/>
                </a:solidFill>
                <a:effectLst/>
                <a:latin typeface="Arial" panose="020B0604020202020204" pitchFamily="34" charset="0"/>
              </a:rPr>
              <a:t> values for operational and financial metrics.</a:t>
            </a:r>
          </a:p>
        </p:txBody>
      </p:sp>
    </p:spTree>
    <p:extLst>
      <p:ext uri="{BB962C8B-B14F-4D97-AF65-F5344CB8AC3E}">
        <p14:creationId xmlns:p14="http://schemas.microsoft.com/office/powerpoint/2010/main" val="3167121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610D9-ADBE-221C-071B-0F33F6DBA0F9}"/>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9238C653-3E4D-893E-92EB-FFC7A8CAC6AA}"/>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17ABC1DF-622F-331C-1187-C6DEF015DDF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51298" y="987425"/>
            <a:ext cx="4843258" cy="4934269"/>
          </a:xfrm>
        </p:spPr>
      </p:pic>
      <p:sp>
        <p:nvSpPr>
          <p:cNvPr id="2" name="TextBox 1">
            <a:extLst>
              <a:ext uri="{FF2B5EF4-FFF2-40B4-BE49-F238E27FC236}">
                <a16:creationId xmlns:a16="http://schemas.microsoft.com/office/drawing/2014/main" id="{8ACBF5D9-5F99-F827-3FF0-5E4B4571592D}"/>
              </a:ext>
            </a:extLst>
          </p:cNvPr>
          <p:cNvSpPr txBox="1"/>
          <p:nvPr/>
        </p:nvSpPr>
        <p:spPr>
          <a:xfrm>
            <a:off x="6538452" y="1327355"/>
            <a:ext cx="5161935" cy="3352800"/>
          </a:xfrm>
          <a:prstGeom prst="rect">
            <a:avLst/>
          </a:prstGeom>
          <a:noFill/>
        </p:spPr>
        <p:txBody>
          <a:bodyPr wrap="square" rtlCol="0">
            <a:spAutoFit/>
          </a:bodyPr>
          <a:lstStyle/>
          <a:p>
            <a:endParaRPr lang="en-IN" dirty="0"/>
          </a:p>
        </p:txBody>
      </p:sp>
      <p:sp>
        <p:nvSpPr>
          <p:cNvPr id="3" name="Rectangle 1">
            <a:extLst>
              <a:ext uri="{FF2B5EF4-FFF2-40B4-BE49-F238E27FC236}">
                <a16:creationId xmlns:a16="http://schemas.microsoft.com/office/drawing/2014/main" id="{E8C5D6EB-B3CC-C8F2-D051-1F52043A8086}"/>
              </a:ext>
            </a:extLst>
          </p:cNvPr>
          <p:cNvSpPr>
            <a:spLocks noChangeArrowheads="1"/>
          </p:cNvSpPr>
          <p:nvPr/>
        </p:nvSpPr>
        <p:spPr bwMode="auto">
          <a:xfrm>
            <a:off x="0" y="-47862"/>
            <a:ext cx="831809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C361E8CA-1A63-72F9-44B7-8EE4187BA7A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288477" y="1"/>
            <a:ext cx="6907406" cy="6858000"/>
          </a:xfrm>
          <a:prstGeom prst="rect">
            <a:avLst/>
          </a:prstGeom>
        </p:spPr>
      </p:pic>
      <p:sp>
        <p:nvSpPr>
          <p:cNvPr id="6" name="Rectangle 2">
            <a:extLst>
              <a:ext uri="{FF2B5EF4-FFF2-40B4-BE49-F238E27FC236}">
                <a16:creationId xmlns:a16="http://schemas.microsoft.com/office/drawing/2014/main" id="{BA484774-0982-330E-59E7-0438FC897A93}"/>
              </a:ext>
            </a:extLst>
          </p:cNvPr>
          <p:cNvSpPr>
            <a:spLocks noChangeArrowheads="1"/>
          </p:cNvSpPr>
          <p:nvPr/>
        </p:nvSpPr>
        <p:spPr bwMode="auto">
          <a:xfrm>
            <a:off x="5909188" y="1170831"/>
            <a:ext cx="5791200"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Dataset contains </a:t>
            </a:r>
            <a:r>
              <a:rPr kumimoji="0" lang="en-US" altLang="en-US" b="1" i="0" u="none" strike="noStrike" cap="none" normalizeH="0" baseline="0" dirty="0">
                <a:ln>
                  <a:noFill/>
                </a:ln>
                <a:solidFill>
                  <a:schemeClr val="tx1"/>
                </a:solidFill>
                <a:effectLst/>
              </a:rPr>
              <a:t>200,000 records</a:t>
            </a:r>
            <a:r>
              <a:rPr kumimoji="0" lang="en-US" altLang="en-US" b="0" i="0" u="none" strike="noStrike" cap="none" normalizeH="0" baseline="0" dirty="0">
                <a:ln>
                  <a:noFill/>
                </a:ln>
                <a:solidFill>
                  <a:schemeClr val="tx1"/>
                </a:solidFill>
                <a:effectLst/>
              </a:rPr>
              <a:t> with key financial and operational metrics.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Flight delays</a:t>
            </a:r>
            <a:r>
              <a:rPr kumimoji="0" lang="en-US" altLang="en-US" b="0" i="0" u="none" strike="noStrike" cap="none" normalizeH="0" baseline="0" dirty="0">
                <a:ln>
                  <a:noFill/>
                </a:ln>
                <a:solidFill>
                  <a:schemeClr val="tx1"/>
                </a:solidFill>
                <a:effectLst/>
              </a:rPr>
              <a:t> average </a:t>
            </a:r>
            <a:r>
              <a:rPr kumimoji="0" lang="en-US" altLang="en-US" b="1" i="0" u="none" strike="noStrike" cap="none" normalizeH="0" baseline="0" dirty="0">
                <a:ln>
                  <a:noFill/>
                </a:ln>
                <a:solidFill>
                  <a:schemeClr val="tx1"/>
                </a:solidFill>
                <a:effectLst/>
              </a:rPr>
              <a:t>59 minutes</a:t>
            </a:r>
            <a:r>
              <a:rPr kumimoji="0" lang="en-US" altLang="en-US" b="0" i="0" u="none" strike="noStrike" cap="none" normalizeH="0" baseline="0" dirty="0">
                <a:ln>
                  <a:noFill/>
                </a:ln>
                <a:solidFill>
                  <a:schemeClr val="tx1"/>
                </a:solidFill>
                <a:effectLst/>
              </a:rPr>
              <a:t>, with a max of </a:t>
            </a:r>
            <a:r>
              <a:rPr kumimoji="0" lang="en-US" altLang="en-US" b="1" i="0" u="none" strike="noStrike" cap="none" normalizeH="0" baseline="0" dirty="0">
                <a:ln>
                  <a:noFill/>
                </a:ln>
                <a:solidFill>
                  <a:schemeClr val="tx1"/>
                </a:solidFill>
                <a:effectLst/>
              </a:rPr>
              <a:t>119 minutes</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Aircraft utilization</a:t>
            </a:r>
            <a:r>
              <a:rPr kumimoji="0" lang="en-US" altLang="en-US" b="0" i="0" u="none" strike="noStrike" cap="none" normalizeH="0" baseline="0" dirty="0">
                <a:ln>
                  <a:noFill/>
                </a:ln>
                <a:solidFill>
                  <a:schemeClr val="tx1"/>
                </a:solidFill>
                <a:effectLst/>
              </a:rPr>
              <a:t> is around </a:t>
            </a:r>
            <a:r>
              <a:rPr kumimoji="0" lang="en-US" altLang="en-US" b="1" i="0" u="none" strike="noStrike" cap="none" normalizeH="0" baseline="0" dirty="0">
                <a:ln>
                  <a:noFill/>
                </a:ln>
                <a:solidFill>
                  <a:schemeClr val="tx1"/>
                </a:solidFill>
                <a:effectLst/>
              </a:rPr>
              <a:t>12 hours/day</a:t>
            </a:r>
            <a:r>
              <a:rPr kumimoji="0" lang="en-US" altLang="en-US" b="0" i="0" u="none" strike="noStrike" cap="none" normalizeH="0" baseline="0" dirty="0">
                <a:ln>
                  <a:noFill/>
                </a:ln>
                <a:solidFill>
                  <a:schemeClr val="tx1"/>
                </a:solidFill>
                <a:effectLst/>
              </a:rPr>
              <a:t>, with a max of </a:t>
            </a:r>
            <a:r>
              <a:rPr kumimoji="0" lang="en-US" altLang="en-US" b="1" i="0" u="none" strike="noStrike" cap="none" normalizeH="0" baseline="0" dirty="0">
                <a:ln>
                  <a:noFill/>
                </a:ln>
                <a:solidFill>
                  <a:schemeClr val="tx1"/>
                </a:solidFill>
                <a:effectLst/>
              </a:rPr>
              <a:t>16 hours</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Load factor</a:t>
            </a:r>
            <a:r>
              <a:rPr kumimoji="0" lang="en-US" altLang="en-US" b="0" i="0" u="none" strike="noStrike" cap="none" normalizeH="0" baseline="0" dirty="0">
                <a:ln>
                  <a:noFill/>
                </a:ln>
                <a:solidFill>
                  <a:schemeClr val="tx1"/>
                </a:solidFill>
                <a:effectLst/>
              </a:rPr>
              <a:t> is </a:t>
            </a:r>
            <a:r>
              <a:rPr kumimoji="0" lang="en-US" altLang="en-US" b="1" i="0" u="none" strike="noStrike" cap="none" normalizeH="0" baseline="0" dirty="0">
                <a:ln>
                  <a:noFill/>
                </a:ln>
                <a:solidFill>
                  <a:schemeClr val="tx1"/>
                </a:solidFill>
                <a:effectLst/>
              </a:rPr>
              <a:t>~75%</a:t>
            </a:r>
            <a:r>
              <a:rPr kumimoji="0" lang="en-US" altLang="en-US" b="0" i="0" u="none" strike="noStrike" cap="none" normalizeH="0" baseline="0" dirty="0">
                <a:ln>
                  <a:noFill/>
                </a:ln>
                <a:solidFill>
                  <a:schemeClr val="tx1"/>
                </a:solidFill>
                <a:effectLst/>
              </a:rPr>
              <a:t>, and </a:t>
            </a:r>
            <a:r>
              <a:rPr kumimoji="0" lang="en-US" altLang="en-US" b="1" i="0" u="none" strike="noStrike" cap="none" normalizeH="0" baseline="0" dirty="0">
                <a:ln>
                  <a:noFill/>
                </a:ln>
                <a:solidFill>
                  <a:schemeClr val="tx1"/>
                </a:solidFill>
                <a:effectLst/>
              </a:rPr>
              <a:t>fleet availability</a:t>
            </a:r>
            <a:r>
              <a:rPr kumimoji="0" lang="en-US" altLang="en-US" b="0" i="0" u="none" strike="noStrike" cap="none" normalizeH="0" baseline="0" dirty="0">
                <a:ln>
                  <a:noFill/>
                </a:ln>
                <a:solidFill>
                  <a:schemeClr val="tx1"/>
                </a:solidFill>
                <a:effectLst/>
              </a:rPr>
              <a:t> is </a:t>
            </a:r>
            <a:r>
              <a:rPr kumimoji="0" lang="en-US" altLang="en-US" b="1" i="0" u="none" strike="noStrike" cap="none" normalizeH="0" baseline="0" dirty="0">
                <a:ln>
                  <a:noFill/>
                </a:ln>
                <a:solidFill>
                  <a:schemeClr val="tx1"/>
                </a:solidFill>
                <a:effectLst/>
              </a:rPr>
              <a:t>85% on average</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Revenue per flight</a:t>
            </a:r>
            <a:r>
              <a:rPr kumimoji="0" lang="en-US" altLang="en-US" b="0" i="0" u="none" strike="noStrike" cap="none" normalizeH="0" baseline="0" dirty="0">
                <a:ln>
                  <a:noFill/>
                </a:ln>
                <a:solidFill>
                  <a:schemeClr val="tx1"/>
                </a:solidFill>
                <a:effectLst/>
              </a:rPr>
              <a:t> varies, with an average of </a:t>
            </a:r>
            <a:r>
              <a:rPr kumimoji="0" lang="en-US" altLang="en-US" b="1" i="0" u="none" strike="noStrike" cap="none" normalizeH="0" baseline="0" dirty="0">
                <a:ln>
                  <a:noFill/>
                </a:ln>
                <a:solidFill>
                  <a:schemeClr val="tx1"/>
                </a:solidFill>
                <a:effectLst/>
              </a:rPr>
              <a:t>$25,571</a:t>
            </a:r>
            <a:r>
              <a:rPr kumimoji="0" lang="en-US" altLang="en-US" b="0" i="0" u="none" strike="noStrike" cap="none" normalizeH="0" baseline="0" dirty="0">
                <a:ln>
                  <a:noFill/>
                </a:ln>
                <a:solidFill>
                  <a:schemeClr val="tx1"/>
                </a:solidFill>
                <a:effectLst/>
              </a:rPr>
              <a:t>, while </a:t>
            </a:r>
            <a:r>
              <a:rPr kumimoji="0" lang="en-US" altLang="en-US" b="1" i="0" u="none" strike="noStrike" cap="none" normalizeH="0" baseline="0" dirty="0">
                <a:ln>
                  <a:noFill/>
                </a:ln>
                <a:solidFill>
                  <a:schemeClr val="tx1"/>
                </a:solidFill>
                <a:effectLst/>
              </a:rPr>
              <a:t>operating costs</a:t>
            </a:r>
            <a:r>
              <a:rPr kumimoji="0" lang="en-US" altLang="en-US" b="0" i="0" u="none" strike="noStrike" cap="none" normalizeH="0" baseline="0" dirty="0">
                <a:ln>
                  <a:noFill/>
                </a:ln>
                <a:solidFill>
                  <a:schemeClr val="tx1"/>
                </a:solidFill>
                <a:effectLst/>
              </a:rPr>
              <a:t> average </a:t>
            </a:r>
            <a:r>
              <a:rPr kumimoji="0" lang="en-US" altLang="en-US" b="1" i="0" u="none" strike="noStrike" cap="none" normalizeH="0" baseline="0" dirty="0">
                <a:ln>
                  <a:noFill/>
                </a:ln>
                <a:solidFill>
                  <a:schemeClr val="tx1"/>
                </a:solidFill>
                <a:effectLst/>
              </a:rPr>
              <a:t>$20,429</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Net profit margin</a:t>
            </a:r>
            <a:r>
              <a:rPr kumimoji="0" lang="en-US" altLang="en-US" b="0" i="0" u="none" strike="noStrike" cap="none" normalizeH="0" baseline="0" dirty="0">
                <a:ln>
                  <a:noFill/>
                </a:ln>
                <a:solidFill>
                  <a:schemeClr val="tx1"/>
                </a:solidFill>
                <a:effectLst/>
              </a:rPr>
              <a:t> is </a:t>
            </a:r>
            <a:r>
              <a:rPr kumimoji="0" lang="en-US" altLang="en-US" b="1" i="0" u="none" strike="noStrike" cap="none" normalizeH="0" baseline="0" dirty="0">
                <a:ln>
                  <a:noFill/>
                </a:ln>
                <a:solidFill>
                  <a:schemeClr val="tx1"/>
                </a:solidFill>
                <a:effectLst/>
              </a:rPr>
              <a:t>~15%</a:t>
            </a:r>
            <a:r>
              <a:rPr kumimoji="0" lang="en-US" altLang="en-US" b="0" i="0" u="none" strike="noStrike" cap="none" normalizeH="0" baseline="0" dirty="0">
                <a:ln>
                  <a:noFill/>
                </a:ln>
                <a:solidFill>
                  <a:schemeClr val="tx1"/>
                </a:solidFill>
                <a:effectLst/>
              </a:rPr>
              <a:t>, and </a:t>
            </a:r>
            <a:r>
              <a:rPr kumimoji="0" lang="en-US" altLang="en-US" b="1" i="0" u="none" strike="noStrike" cap="none" normalizeH="0" baseline="0" dirty="0">
                <a:ln>
                  <a:noFill/>
                </a:ln>
                <a:solidFill>
                  <a:schemeClr val="tx1"/>
                </a:solidFill>
                <a:effectLst/>
              </a:rPr>
              <a:t>profit per flight</a:t>
            </a:r>
            <a:r>
              <a:rPr kumimoji="0" lang="en-US" altLang="en-US" b="0" i="0" u="none" strike="noStrike" cap="none" normalizeH="0" baseline="0" dirty="0">
                <a:ln>
                  <a:noFill/>
                </a:ln>
                <a:solidFill>
                  <a:schemeClr val="tx1"/>
                </a:solidFill>
                <a:effectLst/>
              </a:rPr>
              <a:t> varies from </a:t>
            </a:r>
            <a:r>
              <a:rPr kumimoji="0" lang="en-US" altLang="en-US" b="1" i="0" u="none" strike="noStrike" cap="none" normalizeH="0" baseline="0" dirty="0">
                <a:ln>
                  <a:noFill/>
                </a:ln>
                <a:solidFill>
                  <a:schemeClr val="tx1"/>
                </a:solidFill>
                <a:effectLst/>
              </a:rPr>
              <a:t>-$39,874 to $49,055</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Revenue and cost per ASK</a:t>
            </a:r>
            <a:r>
              <a:rPr kumimoji="0" lang="en-US" altLang="en-US" b="0" i="0" u="none" strike="noStrike" cap="none" normalizeH="0" baseline="0" dirty="0">
                <a:ln>
                  <a:noFill/>
                </a:ln>
                <a:solidFill>
                  <a:schemeClr val="tx1"/>
                </a:solidFill>
                <a:effectLst/>
              </a:rPr>
              <a:t> analyzed, impacting profitability.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Univariate analysis and statistical summaries were performed for deeper insights. </a:t>
            </a:r>
          </a:p>
        </p:txBody>
      </p:sp>
    </p:spTree>
    <p:extLst>
      <p:ext uri="{BB962C8B-B14F-4D97-AF65-F5344CB8AC3E}">
        <p14:creationId xmlns:p14="http://schemas.microsoft.com/office/powerpoint/2010/main" val="175364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700690-085A-24B1-59DB-6047036CD723}"/>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D9598DB6-4DAB-8D7E-9EE5-8899177C3A82}"/>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ABCCB897-1813-A80C-55CA-C6DEA0A9318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9788" y="934719"/>
            <a:ext cx="4037325" cy="4934269"/>
          </a:xfrm>
        </p:spPr>
      </p:pic>
      <p:pic>
        <p:nvPicPr>
          <p:cNvPr id="6" name="Picture 5">
            <a:extLst>
              <a:ext uri="{FF2B5EF4-FFF2-40B4-BE49-F238E27FC236}">
                <a16:creationId xmlns:a16="http://schemas.microsoft.com/office/drawing/2014/main" id="{17D140F5-0D80-46D0-C5D2-B14D4D044632}"/>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5310242" y="-27147"/>
            <a:ext cx="6881758" cy="6858000"/>
          </a:xfrm>
          <a:prstGeom prst="rect">
            <a:avLst/>
          </a:prstGeom>
        </p:spPr>
      </p:pic>
      <p:sp>
        <p:nvSpPr>
          <p:cNvPr id="5" name="Rectangle 2">
            <a:extLst>
              <a:ext uri="{FF2B5EF4-FFF2-40B4-BE49-F238E27FC236}">
                <a16:creationId xmlns:a16="http://schemas.microsoft.com/office/drawing/2014/main" id="{F8CFF88D-7DAC-D182-F445-B888F41B1B47}"/>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06BC90A1-545E-DC4D-71F0-BAF1494664D8}"/>
              </a:ext>
            </a:extLst>
          </p:cNvPr>
          <p:cNvSpPr>
            <a:spLocks noChangeArrowheads="1"/>
          </p:cNvSpPr>
          <p:nvPr/>
        </p:nvSpPr>
        <p:spPr bwMode="auto">
          <a:xfrm>
            <a:off x="5495925" y="1018031"/>
            <a:ext cx="5673520" cy="466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1. Time Feature Engineering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Converted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Scheduled &amp; Actual Departure Time</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datetime format.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Extracted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Scheduled Hour, Actual Hour, and Departure Delay (in minutes)</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Removed original time columns for optimization.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2. Categorical Encoding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Created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dummy variables</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for the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Season</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column (avoiding dummy variable trap).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Dropped the original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Season</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column after encoding.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3. Outlier Detection (IQR Method)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Defined a function </a:t>
            </a:r>
            <a:r>
              <a:rPr kumimoji="0" lang="en-US" altLang="en-US"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detect_outliers_iqr</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using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Interquartile Range (IQR)</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to detect outliers.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Applied it to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Profit (USD)</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and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Delay (Minutes)</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No outliers detected</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in both features (returns empty </a:t>
            </a:r>
            <a:r>
              <a:rPr kumimoji="0" lang="en-US" altLang="en-US"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DataFrames</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912482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82708-7181-C8B2-76EA-6B851FDB0E9F}"/>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5C734D23-A063-B397-4DD9-EA75D5592E00}"/>
              </a:ext>
            </a:extLst>
          </p:cNvPr>
          <p:cNvSpPr>
            <a:spLocks noGrp="1"/>
          </p:cNvSpPr>
          <p:nvPr>
            <p:ph type="body" sz="half" idx="2"/>
          </p:nvPr>
        </p:nvSpPr>
        <p:spPr>
          <a:xfrm>
            <a:off x="839788" y="987425"/>
            <a:ext cx="3932237" cy="4881563"/>
          </a:xfrm>
        </p:spPr>
        <p:txBody>
          <a:bodyPr/>
          <a:lstStyle/>
          <a:p>
            <a:endParaRPr lang="en-IN" dirty="0"/>
          </a:p>
        </p:txBody>
      </p:sp>
      <p:pic>
        <p:nvPicPr>
          <p:cNvPr id="7" name="Content Placeholder 6">
            <a:extLst>
              <a:ext uri="{FF2B5EF4-FFF2-40B4-BE49-F238E27FC236}">
                <a16:creationId xmlns:a16="http://schemas.microsoft.com/office/drawing/2014/main" id="{1E6C7E2B-36D7-0841-0604-17D120BA233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9788" y="934719"/>
            <a:ext cx="4037325" cy="4934269"/>
          </a:xfrm>
        </p:spPr>
      </p:pic>
      <p:sp>
        <p:nvSpPr>
          <p:cNvPr id="5" name="Rectangle 2">
            <a:extLst>
              <a:ext uri="{FF2B5EF4-FFF2-40B4-BE49-F238E27FC236}">
                <a16:creationId xmlns:a16="http://schemas.microsoft.com/office/drawing/2014/main" id="{7BF0BB95-BE5E-1354-C4CE-6B220E45095F}"/>
              </a:ext>
            </a:extLst>
          </p:cNvPr>
          <p:cNvSpPr>
            <a:spLocks noChangeArrowheads="1"/>
          </p:cNvSpPr>
          <p:nvPr/>
        </p:nvSpPr>
        <p:spPr bwMode="auto">
          <a:xfrm>
            <a:off x="8296428" y="3148917"/>
            <a:ext cx="27551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5C5043ED-A8EB-9FA2-5202-DC6F54B639C0}"/>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5112774" y="-27147"/>
            <a:ext cx="7079225" cy="6858000"/>
          </a:xfrm>
          <a:prstGeom prst="rect">
            <a:avLst/>
          </a:prstGeom>
        </p:spPr>
      </p:pic>
      <p:sp>
        <p:nvSpPr>
          <p:cNvPr id="3" name="Rectangle 1">
            <a:extLst>
              <a:ext uri="{FF2B5EF4-FFF2-40B4-BE49-F238E27FC236}">
                <a16:creationId xmlns:a16="http://schemas.microsoft.com/office/drawing/2014/main" id="{24594C70-E1EC-1DD5-85C6-9A1F39DAA98A}"/>
              </a:ext>
            </a:extLst>
          </p:cNvPr>
          <p:cNvSpPr>
            <a:spLocks noChangeArrowheads="1"/>
          </p:cNvSpPr>
          <p:nvPr/>
        </p:nvSpPr>
        <p:spPr bwMode="auto">
          <a:xfrm>
            <a:off x="5112775" y="888846"/>
            <a:ext cx="6695767"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b="1" dirty="0"/>
              <a:t>1.</a:t>
            </a:r>
            <a:r>
              <a:rPr kumimoji="0" lang="en-US" altLang="en-US" b="1" i="0" u="none" strike="noStrike" cap="none" normalizeH="0" baseline="0" dirty="0">
                <a:ln>
                  <a:noFill/>
                </a:ln>
                <a:solidFill>
                  <a:schemeClr val="tx1"/>
                </a:solidFill>
                <a:effectLst/>
              </a:rPr>
              <a:t>Data Splitting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Features (X):</a:t>
            </a:r>
            <a:r>
              <a:rPr kumimoji="0" lang="en-US" altLang="en-US" b="0" i="0" u="none" strike="noStrike" cap="none" normalizeH="0" baseline="0" dirty="0">
                <a:ln>
                  <a:noFill/>
                </a:ln>
                <a:solidFill>
                  <a:schemeClr val="tx1"/>
                </a:solidFill>
                <a:effectLst/>
              </a:rPr>
              <a:t> All columns except </a:t>
            </a:r>
            <a:r>
              <a:rPr kumimoji="0" lang="en-US" altLang="en-US" b="1" i="0" u="none" strike="noStrike" cap="none" normalizeH="0" baseline="0" dirty="0">
                <a:ln>
                  <a:noFill/>
                </a:ln>
                <a:solidFill>
                  <a:schemeClr val="tx1"/>
                </a:solidFill>
                <a:effectLst/>
              </a:rPr>
              <a:t>"Profit (USD)"</a:t>
            </a:r>
            <a:r>
              <a:rPr kumimoji="0" lang="en-US" altLang="en-US" b="0" i="0" u="none" strike="noStrike" cap="none" normalizeH="0" baseline="0" dirty="0">
                <a:ln>
                  <a:noFill/>
                </a:ln>
                <a:solidFill>
                  <a:schemeClr val="tx1"/>
                </a:solidFill>
                <a:effectLst/>
              </a:rPr>
              <a:t> &amp; </a:t>
            </a:r>
            <a:r>
              <a:rPr kumimoji="0" lang="en-US" altLang="en-US" b="1" i="0" u="none" strike="noStrike" cap="none" normalizeH="0" baseline="0" dirty="0">
                <a:ln>
                  <a:noFill/>
                </a:ln>
                <a:solidFill>
                  <a:schemeClr val="tx1"/>
                </a:solidFill>
                <a:effectLst/>
              </a:rPr>
              <a:t>"Flight Number"</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Target (y):</a:t>
            </a:r>
            <a:r>
              <a:rPr kumimoji="0" lang="en-US" altLang="en-US" b="0" i="0" u="none" strike="noStrike" cap="none" normalizeH="0" baseline="0" dirty="0">
                <a:ln>
                  <a:noFill/>
                </a:ln>
                <a:solidFill>
                  <a:schemeClr val="tx1"/>
                </a:solidFill>
                <a:effectLst/>
              </a:rPr>
              <a:t> </a:t>
            </a:r>
            <a:r>
              <a:rPr kumimoji="0" lang="en-US" altLang="en-US" b="1" i="0" u="none" strike="noStrike" cap="none" normalizeH="0" baseline="0" dirty="0">
                <a:ln>
                  <a:noFill/>
                </a:ln>
                <a:solidFill>
                  <a:schemeClr val="tx1"/>
                </a:solidFill>
                <a:effectLst/>
              </a:rPr>
              <a:t>"Profit (USD)"</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80%-20% train-test split</a:t>
            </a:r>
            <a:r>
              <a:rPr kumimoji="0" lang="en-US" altLang="en-US" b="0" i="0" u="none" strike="noStrike" cap="none" normalizeH="0" baseline="0" dirty="0">
                <a:ln>
                  <a:noFill/>
                </a:ln>
                <a:solidFill>
                  <a:schemeClr val="tx1"/>
                </a:solidFill>
                <a:effectLst/>
              </a:rPr>
              <a:t> using </a:t>
            </a:r>
            <a:r>
              <a:rPr kumimoji="0" lang="en-US" altLang="en-US" b="0" i="0" u="none" strike="noStrike" cap="none" normalizeH="0" baseline="0" dirty="0" err="1">
                <a:ln>
                  <a:noFill/>
                </a:ln>
                <a:solidFill>
                  <a:schemeClr val="tx1"/>
                </a:solidFill>
                <a:effectLst/>
              </a:rPr>
              <a:t>train_test_split</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rPr>
              <a:t>2. Linear Regression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Achieved </a:t>
            </a:r>
            <a:r>
              <a:rPr kumimoji="0" lang="en-US" altLang="en-US" b="1" i="0" u="none" strike="noStrike" cap="none" normalizeH="0" baseline="0" dirty="0">
                <a:ln>
                  <a:noFill/>
                </a:ln>
                <a:solidFill>
                  <a:schemeClr val="tx1"/>
                </a:solidFill>
                <a:effectLst/>
              </a:rPr>
              <a:t>R² = 1.0</a:t>
            </a:r>
            <a:r>
              <a:rPr kumimoji="0" lang="en-US" altLang="en-US" b="0" i="0" u="none" strike="noStrike" cap="none" normalizeH="0" baseline="0" dirty="0">
                <a:ln>
                  <a:noFill/>
                </a:ln>
                <a:solidFill>
                  <a:schemeClr val="tx1"/>
                </a:solidFill>
                <a:effectLst/>
              </a:rPr>
              <a:t>, indicating a perfect fit (potential overfitting).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Extremely low error values</a:t>
            </a:r>
            <a:r>
              <a:rPr kumimoji="0" lang="en-US" altLang="en-US" b="0" i="0" u="none" strike="noStrike" cap="none" normalizeH="0" baseline="0" dirty="0">
                <a:ln>
                  <a:noFill/>
                </a:ln>
                <a:solidFill>
                  <a:schemeClr val="tx1"/>
                </a:solidFill>
                <a:effectLst/>
              </a:rPr>
              <a:t> (MAE, MSE, RMSE near zero).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rPr>
              <a:t>3. Ridge Regression (α=1.0)</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Still </a:t>
            </a:r>
            <a:r>
              <a:rPr kumimoji="0" lang="en-US" altLang="en-US" b="1" i="0" u="none" strike="noStrike" cap="none" normalizeH="0" baseline="0" dirty="0">
                <a:ln>
                  <a:noFill/>
                </a:ln>
                <a:solidFill>
                  <a:schemeClr val="tx1"/>
                </a:solidFill>
                <a:effectLst/>
              </a:rPr>
              <a:t>very high R² (≈1.0)</a:t>
            </a:r>
            <a:r>
              <a:rPr kumimoji="0" lang="en-US" altLang="en-US" b="0" i="0" u="none" strike="noStrike" cap="none" normalizeH="0" baseline="0" dirty="0">
                <a:ln>
                  <a:noFill/>
                </a:ln>
                <a:solidFill>
                  <a:schemeClr val="tx1"/>
                </a:solidFill>
                <a:effectLst/>
              </a:rPr>
              <a:t> but introduces slight regularization.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Error values slightly increased compared to Linear Regression.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rPr>
              <a:t>4. Lasso Regression (α=0.01)</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Similar </a:t>
            </a:r>
            <a:r>
              <a:rPr kumimoji="0" lang="en-US" altLang="en-US" b="1" i="0" u="none" strike="noStrike" cap="none" normalizeH="0" baseline="0" dirty="0">
                <a:ln>
                  <a:noFill/>
                </a:ln>
                <a:solidFill>
                  <a:schemeClr val="tx1"/>
                </a:solidFill>
                <a:effectLst/>
              </a:rPr>
              <a:t>R² ≈ 1.0</a:t>
            </a:r>
            <a:r>
              <a:rPr kumimoji="0" lang="en-US" altLang="en-US" b="0" i="0" u="none" strike="noStrike" cap="none" normalizeH="0" baseline="0" dirty="0">
                <a:ln>
                  <a:noFill/>
                </a:ln>
                <a:solidFill>
                  <a:schemeClr val="tx1"/>
                </a:solidFill>
                <a:effectLst/>
              </a:rPr>
              <a:t>, indicating minimal impact of Lasso regularization.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Error metrics remain close to zero.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rPr>
              <a:t>5. Overall Observations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rPr>
              <a:t>All models perform exceptionally well</a:t>
            </a:r>
            <a:r>
              <a:rPr kumimoji="0" lang="en-US" altLang="en-US" b="0" i="0" u="none" strike="noStrike" cap="none" normalizeH="0" baseline="0" dirty="0">
                <a:ln>
                  <a:noFill/>
                </a:ln>
                <a:solidFill>
                  <a:schemeClr val="tx1"/>
                </a:solidFill>
                <a:effectLst/>
              </a:rPr>
              <a:t>, suggesting </a:t>
            </a:r>
            <a:r>
              <a:rPr kumimoji="0" lang="en-US" altLang="en-US" b="1" i="0" u="none" strike="noStrike" cap="none" normalizeH="0" baseline="0" dirty="0">
                <a:ln>
                  <a:noFill/>
                </a:ln>
                <a:solidFill>
                  <a:schemeClr val="tx1"/>
                </a:solidFill>
                <a:effectLst/>
              </a:rPr>
              <a:t>overfitting or data leakage</a:t>
            </a:r>
            <a:r>
              <a:rPr kumimoji="0" lang="en-US" altLang="en-US"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rPr>
              <a:t>Further </a:t>
            </a:r>
            <a:r>
              <a:rPr kumimoji="0" lang="en-US" altLang="en-US" b="1" i="0" u="none" strike="noStrike" cap="none" normalizeH="0" baseline="0" dirty="0">
                <a:ln>
                  <a:noFill/>
                </a:ln>
                <a:solidFill>
                  <a:schemeClr val="tx1"/>
                </a:solidFill>
                <a:effectLst/>
              </a:rPr>
              <a:t>validation on real-world test data is needed</a:t>
            </a:r>
            <a:r>
              <a:rPr kumimoji="0" lang="en-US" altLang="en-US" b="0" i="0" u="none" strike="noStrike" cap="none" normalizeH="0" baseline="0" dirty="0">
                <a:ln>
                  <a:noFill/>
                </a:ln>
                <a:solidFill>
                  <a:schemeClr val="tx1"/>
                </a:solidFill>
                <a:effectLst/>
              </a:rPr>
              <a:t> to confirm generalizability. </a:t>
            </a:r>
          </a:p>
        </p:txBody>
      </p:sp>
    </p:spTree>
    <p:extLst>
      <p:ext uri="{BB962C8B-B14F-4D97-AF65-F5344CB8AC3E}">
        <p14:creationId xmlns:p14="http://schemas.microsoft.com/office/powerpoint/2010/main" val="32231253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510</TotalTime>
  <Words>1728</Words>
  <Application>Microsoft Office PowerPoint</Application>
  <PresentationFormat>Widescreen</PresentationFormat>
  <Paragraphs>179</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Arial Unicode MS</vt:lpstr>
      <vt:lpstr>Calibri</vt:lpstr>
      <vt:lpstr>Calibri Light</vt:lpstr>
      <vt:lpstr>Office Theme</vt:lpstr>
      <vt:lpstr>PowerPoint Presentation</vt:lpstr>
      <vt:lpstr>Aim:</vt:lpstr>
      <vt:lpstr>Objective: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Dashboards:</vt:lpstr>
      <vt:lpstr>PowerPoint Presentation</vt:lpstr>
      <vt:lpstr>PowerPoint Presentation</vt:lpstr>
      <vt:lpstr>PowerPoint Presentation</vt:lpstr>
      <vt:lpstr>PowerPoint Presentation</vt:lpstr>
      <vt:lpstr>PowerPoint Presentation</vt:lpstr>
      <vt:lpstr>Conclusion: </vt:lpstr>
      <vt:lpstr>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Grandhi Sri Harini</dc:creator>
  <cp:lastModifiedBy>Grandhi Sri Harini</cp:lastModifiedBy>
  <cp:revision>6</cp:revision>
  <dcterms:created xsi:type="dcterms:W3CDTF">2025-03-01T20:54:44Z</dcterms:created>
  <dcterms:modified xsi:type="dcterms:W3CDTF">2025-03-02T13:27:32Z</dcterms:modified>
</cp:coreProperties>
</file>

<file path=docProps/thumbnail.jpeg>
</file>